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06" r:id="rId2"/>
    <p:sldId id="337" r:id="rId3"/>
    <p:sldId id="279" r:id="rId4"/>
    <p:sldId id="353" r:id="rId5"/>
    <p:sldId id="359" r:id="rId6"/>
    <p:sldId id="360" r:id="rId7"/>
    <p:sldId id="361" r:id="rId8"/>
    <p:sldId id="362" r:id="rId9"/>
    <p:sldId id="363" r:id="rId10"/>
    <p:sldId id="358" r:id="rId11"/>
    <p:sldId id="413" r:id="rId12"/>
    <p:sldId id="310" r:id="rId13"/>
    <p:sldId id="311" r:id="rId14"/>
    <p:sldId id="367" r:id="rId15"/>
    <p:sldId id="312" r:id="rId16"/>
    <p:sldId id="365" r:id="rId17"/>
    <p:sldId id="364" r:id="rId18"/>
    <p:sldId id="366" r:id="rId19"/>
    <p:sldId id="294" r:id="rId20"/>
    <p:sldId id="414" r:id="rId21"/>
    <p:sldId id="415" r:id="rId22"/>
    <p:sldId id="417" r:id="rId23"/>
    <p:sldId id="416" r:id="rId24"/>
    <p:sldId id="418" r:id="rId25"/>
    <p:sldId id="377" r:id="rId26"/>
    <p:sldId id="395" r:id="rId27"/>
    <p:sldId id="379" r:id="rId28"/>
    <p:sldId id="394" r:id="rId29"/>
    <p:sldId id="393" r:id="rId30"/>
    <p:sldId id="392" r:id="rId31"/>
    <p:sldId id="276" r:id="rId32"/>
    <p:sldId id="277" r:id="rId33"/>
    <p:sldId id="304" r:id="rId34"/>
    <p:sldId id="373" r:id="rId35"/>
    <p:sldId id="374" r:id="rId36"/>
    <p:sldId id="375" r:id="rId37"/>
    <p:sldId id="412" r:id="rId38"/>
    <p:sldId id="376" r:id="rId39"/>
    <p:sldId id="396" r:id="rId40"/>
    <p:sldId id="398" r:id="rId41"/>
    <p:sldId id="397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399" r:id="rId54"/>
    <p:sldId id="411" r:id="rId55"/>
    <p:sldId id="369" r:id="rId56"/>
    <p:sldId id="370" r:id="rId57"/>
    <p:sldId id="357" r:id="rId58"/>
  </p:sldIdLst>
  <p:sldSz cx="9144000" cy="6858000" type="screen4x3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CC33FDF-DD0A-4268-AF73-5ADC6DB87F7E}">
          <p14:sldIdLst>
            <p14:sldId id="306"/>
            <p14:sldId id="337"/>
            <p14:sldId id="279"/>
            <p14:sldId id="353"/>
            <p14:sldId id="359"/>
            <p14:sldId id="360"/>
            <p14:sldId id="361"/>
            <p14:sldId id="362"/>
            <p14:sldId id="363"/>
            <p14:sldId id="358"/>
            <p14:sldId id="413"/>
            <p14:sldId id="310"/>
            <p14:sldId id="311"/>
            <p14:sldId id="367"/>
            <p14:sldId id="312"/>
            <p14:sldId id="365"/>
            <p14:sldId id="364"/>
            <p14:sldId id="366"/>
            <p14:sldId id="294"/>
            <p14:sldId id="414"/>
            <p14:sldId id="415"/>
            <p14:sldId id="417"/>
            <p14:sldId id="416"/>
            <p14:sldId id="418"/>
            <p14:sldId id="377"/>
            <p14:sldId id="395"/>
            <p14:sldId id="379"/>
            <p14:sldId id="394"/>
            <p14:sldId id="393"/>
            <p14:sldId id="392"/>
            <p14:sldId id="276"/>
            <p14:sldId id="277"/>
            <p14:sldId id="304"/>
            <p14:sldId id="373"/>
            <p14:sldId id="374"/>
            <p14:sldId id="375"/>
            <p14:sldId id="412"/>
            <p14:sldId id="376"/>
            <p14:sldId id="396"/>
            <p14:sldId id="398"/>
            <p14:sldId id="397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399"/>
            <p14:sldId id="411"/>
          </p14:sldIdLst>
        </p14:section>
        <p14:section name="Sección sin título" id="{DD6F73FD-C626-4420-8AD3-15E5E2968E00}">
          <p14:sldIdLst>
            <p14:sldId id="369"/>
            <p14:sldId id="370"/>
            <p14:sldId id="3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96" d="100"/>
          <a:sy n="96" d="100"/>
        </p:scale>
        <p:origin x="-206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E6173-8DD2-4D0A-83E2-1BD3D088541C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3D6DD-C40E-462E-B776-92A956F154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164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D6DD-C40E-462E-B776-92A956F15418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90D2E75-FAA9-4C8C-B834-5A2A97FD9D37}" type="datetimeFigureOut">
              <a:rPr lang="es-AR" smtClean="0"/>
              <a:t>20/3/2018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D0C493-5A27-4418-9F25-A5991C3D6A28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texto"/>
          <p:cNvSpPr txBox="1">
            <a:spLocks/>
          </p:cNvSpPr>
          <p:nvPr/>
        </p:nvSpPr>
        <p:spPr>
          <a:xfrm>
            <a:off x="1259632" y="620689"/>
            <a:ext cx="641773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dirty="0" smtClean="0">
                <a:solidFill>
                  <a:schemeClr val="bg1"/>
                </a:solidFill>
              </a:rPr>
              <a:t>Asociación Civil del Transporte </a:t>
            </a:r>
            <a:endParaRPr lang="es-AR" sz="32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47228"/>
            <a:ext cx="1609950" cy="1267002"/>
          </a:xfrm>
          <a:prstGeom prst="rect">
            <a:avLst/>
          </a:prstGeom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2400" cy="432048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A.C.Trans </a:t>
            </a:r>
            <a:r>
              <a:rPr lang="es-E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ASOCIACION CIVIL DEL TRANSPORTE</a:t>
            </a:r>
            <a:b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COADMINISTRADOR Y AUDITOR DEL </a:t>
            </a:r>
            <a:r>
              <a:rPr lang="es-E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S.U.B.E</a:t>
            </a:r>
            <a:br>
              <a:rPr lang="es-E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ÚNICO DE BOLETO </a:t>
            </a:r>
            <a:br>
              <a: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ELECTRONICO</a:t>
            </a: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AR" sz="2400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618440"/>
            <a:ext cx="1264651" cy="995258"/>
          </a:xfrm>
          <a:prstGeom prst="rect">
            <a:avLst/>
          </a:prstGeom>
        </p:spPr>
      </p:pic>
      <p:pic>
        <p:nvPicPr>
          <p:cNvPr id="7" name="Picture 2" descr="ISO -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65080"/>
            <a:ext cx="8239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66" y="5704113"/>
            <a:ext cx="812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2123728" y="6400124"/>
            <a:ext cx="489654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1200" b="1" dirty="0" smtClean="0">
                <a:solidFill>
                  <a:schemeClr val="tx1"/>
                </a:solidFill>
              </a:rPr>
              <a:t> FUENTE: Interbanking http://www.interbanking.com.ar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3568" y="1147981"/>
            <a:ext cx="162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E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Plazo Fijo</a:t>
            </a:r>
            <a:endParaRPr lang="es-AR" sz="2000" dirty="0"/>
          </a:p>
        </p:txBody>
      </p:sp>
      <p:pic>
        <p:nvPicPr>
          <p:cNvPr id="11341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1583094"/>
            <a:ext cx="8028383" cy="481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4 Marcador de texto"/>
          <p:cNvSpPr txBox="1">
            <a:spLocks/>
          </p:cNvSpPr>
          <p:nvPr/>
        </p:nvSpPr>
        <p:spPr>
          <a:xfrm>
            <a:off x="1953816" y="481472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Estado de Cuenta Global SUBE y Cuenta ACTrans</a:t>
            </a:r>
          </a:p>
        </p:txBody>
      </p:sp>
    </p:spTree>
    <p:extLst>
      <p:ext uri="{BB962C8B-B14F-4D97-AF65-F5344CB8AC3E}">
        <p14:creationId xmlns:p14="http://schemas.microsoft.com/office/powerpoint/2010/main" val="3952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1987105" y="375047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200" b="1" dirty="0">
                <a:solidFill>
                  <a:schemeClr val="tx1"/>
                </a:solidFill>
              </a:rPr>
              <a:t> </a:t>
            </a:r>
            <a:r>
              <a:rPr lang="es-AR" sz="3200" b="1" dirty="0" smtClean="0">
                <a:solidFill>
                  <a:schemeClr val="tx1"/>
                </a:solidFill>
              </a:rPr>
              <a:t>    NUEVA TMI IPOS386 </a:t>
            </a:r>
            <a:r>
              <a:rPr lang="es-AR" sz="3200" b="1" dirty="0" err="1" smtClean="0">
                <a:solidFill>
                  <a:schemeClr val="tx1"/>
                </a:solidFill>
              </a:rPr>
              <a:t>Actrans</a:t>
            </a:r>
            <a:endParaRPr lang="es-AR" sz="3200" b="1" dirty="0" smtClean="0">
              <a:solidFill>
                <a:schemeClr val="tx1"/>
              </a:solidFill>
            </a:endParaRPr>
          </a:p>
          <a:p>
            <a:r>
              <a:rPr lang="es-AR" sz="3200" b="1" dirty="0" smtClean="0">
                <a:solidFill>
                  <a:schemeClr val="tx1"/>
                </a:solidFill>
              </a:rPr>
              <a:t>  </a:t>
            </a:r>
            <a:r>
              <a:rPr lang="es-AR" sz="2600" b="1" dirty="0" smtClean="0">
                <a:solidFill>
                  <a:schemeClr val="tx1"/>
                </a:solidFill>
              </a:rPr>
              <a:t>(Terminales Móviles de Inspección)</a:t>
            </a:r>
            <a:endParaRPr lang="es-AR" sz="2600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71" y="3361013"/>
            <a:ext cx="1823432" cy="12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5" y="1926095"/>
            <a:ext cx="2477685" cy="446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945229" y="149724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Desarrollo </a:t>
            </a:r>
            <a:r>
              <a:rPr lang="es-AR" dirty="0" err="1" smtClean="0"/>
              <a:t>Actrans</a:t>
            </a:r>
            <a:endParaRPr lang="es-AR" dirty="0" smtClean="0"/>
          </a:p>
          <a:p>
            <a:pPr algn="ctr"/>
            <a:r>
              <a:rPr lang="es-AR" dirty="0" smtClean="0"/>
              <a:t>Con Copyright</a:t>
            </a:r>
            <a:endParaRPr lang="es-AR" dirty="0"/>
          </a:p>
        </p:txBody>
      </p:sp>
      <p:pic>
        <p:nvPicPr>
          <p:cNvPr id="12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07" y="1543853"/>
            <a:ext cx="523466" cy="450178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47228"/>
            <a:ext cx="1609950" cy="1267002"/>
          </a:xfrm>
          <a:prstGeom prst="rect">
            <a:avLst/>
          </a:prstGeom>
        </p:spPr>
      </p:pic>
      <p:sp>
        <p:nvSpPr>
          <p:cNvPr id="14" name="10 CuadroTexto"/>
          <p:cNvSpPr txBox="1"/>
          <p:nvPr/>
        </p:nvSpPr>
        <p:spPr>
          <a:xfrm>
            <a:off x="4901546" y="193813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Equipo de sexta Generación.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(</a:t>
            </a:r>
            <a:r>
              <a:rPr lang="es-AR" dirty="0" err="1" smtClean="0"/>
              <a:t>gps</a:t>
            </a:r>
            <a:r>
              <a:rPr lang="es-AR" dirty="0" smtClean="0"/>
              <a:t>-</a:t>
            </a:r>
            <a:r>
              <a:rPr lang="es-AR" dirty="0" err="1" smtClean="0"/>
              <a:t>gprs</a:t>
            </a:r>
            <a:r>
              <a:rPr lang="es-AR" dirty="0" smtClean="0"/>
              <a:t>-</a:t>
            </a:r>
            <a:r>
              <a:rPr lang="es-AR" dirty="0" err="1" smtClean="0"/>
              <a:t>printer</a:t>
            </a:r>
            <a:r>
              <a:rPr lang="es-AR" dirty="0" smtClean="0"/>
              <a:t>-modem-alta </a:t>
            </a:r>
            <a:r>
              <a:rPr lang="es-AR" dirty="0" err="1" smtClean="0"/>
              <a:t>cap</a:t>
            </a:r>
            <a:r>
              <a:rPr lang="es-AR" dirty="0" smtClean="0"/>
              <a:t> de memoria- lector TI-</a:t>
            </a:r>
            <a:r>
              <a:rPr lang="es-AR" dirty="0" err="1" smtClean="0"/>
              <a:t>Camara</a:t>
            </a:r>
            <a:r>
              <a:rPr lang="es-AR" dirty="0" smtClean="0"/>
              <a:t>-lector QR- Sistema de Audio </a:t>
            </a:r>
            <a:r>
              <a:rPr lang="es-AR" dirty="0" err="1" smtClean="0"/>
              <a:t>etc</a:t>
            </a:r>
            <a:r>
              <a:rPr lang="es-AR" dirty="0" smtClean="0"/>
              <a:t>)</a:t>
            </a:r>
            <a:endParaRPr lang="es-AR" dirty="0"/>
          </a:p>
        </p:txBody>
      </p:sp>
      <p:sp>
        <p:nvSpPr>
          <p:cNvPr id="15" name="10 CuadroTexto"/>
          <p:cNvSpPr txBox="1"/>
          <p:nvPr/>
        </p:nvSpPr>
        <p:spPr>
          <a:xfrm>
            <a:off x="4925860" y="3361013"/>
            <a:ext cx="351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Único Dispositivo que lee ultimas tres TRX.</a:t>
            </a:r>
            <a:endParaRPr lang="es-AR" dirty="0"/>
          </a:p>
        </p:txBody>
      </p:sp>
      <p:sp>
        <p:nvSpPr>
          <p:cNvPr id="16" name="10 CuadroTexto"/>
          <p:cNvSpPr txBox="1"/>
          <p:nvPr/>
        </p:nvSpPr>
        <p:spPr>
          <a:xfrm>
            <a:off x="4901546" y="3971592"/>
            <a:ext cx="3515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Único Dispositivo que lee mas de 600 cód. de atributos incluso SUBE NACIONAL.</a:t>
            </a:r>
            <a:endParaRPr lang="es-AR" dirty="0"/>
          </a:p>
        </p:txBody>
      </p:sp>
      <p:sp>
        <p:nvSpPr>
          <p:cNvPr id="17" name="10 CuadroTexto"/>
          <p:cNvSpPr txBox="1"/>
          <p:nvPr/>
        </p:nvSpPr>
        <p:spPr>
          <a:xfrm>
            <a:off x="4877232" y="4796228"/>
            <a:ext cx="3539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Primer dispositivo que trabaja con </a:t>
            </a:r>
            <a:r>
              <a:rPr lang="es-AR" dirty="0" err="1" smtClean="0"/>
              <a:t>librerias</a:t>
            </a:r>
            <a:r>
              <a:rPr lang="es-AR" dirty="0" smtClean="0"/>
              <a:t> de NSSA. </a:t>
            </a:r>
            <a:r>
              <a:rPr lang="es-AR" dirty="0" err="1" smtClean="0"/>
              <a:t>Soft</a:t>
            </a:r>
            <a:r>
              <a:rPr lang="es-AR" dirty="0" smtClean="0"/>
              <a:t> Auditor copyright </a:t>
            </a:r>
            <a:r>
              <a:rPr lang="es-AR" dirty="0" err="1" smtClean="0"/>
              <a:t>Actrans</a:t>
            </a:r>
            <a:endParaRPr lang="es-AR" dirty="0"/>
          </a:p>
        </p:txBody>
      </p:sp>
      <p:sp>
        <p:nvSpPr>
          <p:cNvPr id="18" name="10 CuadroTexto"/>
          <p:cNvSpPr txBox="1"/>
          <p:nvPr/>
        </p:nvSpPr>
        <p:spPr>
          <a:xfrm>
            <a:off x="4962354" y="5649003"/>
            <a:ext cx="351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err="1" smtClean="0"/>
              <a:t>Dipositivo</a:t>
            </a:r>
            <a:r>
              <a:rPr lang="es-AR" dirty="0" smtClean="0"/>
              <a:t>  homologado por NSSA , TMI-TAS-?</a:t>
            </a:r>
            <a:endParaRPr lang="es-AR" dirty="0"/>
          </a:p>
        </p:txBody>
      </p:sp>
      <p:sp>
        <p:nvSpPr>
          <p:cNvPr id="19" name="10 CuadroTexto"/>
          <p:cNvSpPr txBox="1"/>
          <p:nvPr/>
        </p:nvSpPr>
        <p:spPr>
          <a:xfrm>
            <a:off x="4990679" y="6266604"/>
            <a:ext cx="351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Desarrollo de </a:t>
            </a:r>
            <a:r>
              <a:rPr lang="es-AR" dirty="0" err="1" smtClean="0"/>
              <a:t>Soft</a:t>
            </a:r>
            <a:r>
              <a:rPr lang="es-AR" dirty="0" smtClean="0"/>
              <a:t> 100 x 100 compatible con VX680</a:t>
            </a:r>
            <a:endParaRPr lang="es-AR" dirty="0"/>
          </a:p>
        </p:txBody>
      </p:sp>
      <p:sp>
        <p:nvSpPr>
          <p:cNvPr id="20" name="10 CuadroTexto"/>
          <p:cNvSpPr txBox="1"/>
          <p:nvPr/>
        </p:nvSpPr>
        <p:spPr>
          <a:xfrm>
            <a:off x="2531732" y="2294667"/>
            <a:ext cx="3587513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CAPAC. USO VX 680</a:t>
            </a:r>
          </a:p>
          <a:p>
            <a:r>
              <a:rPr lang="es-AR" dirty="0" smtClean="0"/>
              <a:t>      En prestación </a:t>
            </a:r>
            <a:r>
              <a:rPr lang="es-AR" sz="3200" b="1" dirty="0" smtClean="0">
                <a:solidFill>
                  <a:srgbClr val="FF0000"/>
                </a:solidFill>
              </a:rPr>
              <a:t>85 %</a:t>
            </a: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21" name="10 CuadroTexto"/>
          <p:cNvSpPr txBox="1"/>
          <p:nvPr/>
        </p:nvSpPr>
        <p:spPr>
          <a:xfrm>
            <a:off x="2446197" y="4922704"/>
            <a:ext cx="3603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CAPAC. USO Ipos386</a:t>
            </a:r>
          </a:p>
          <a:p>
            <a:r>
              <a:rPr lang="es-AR" dirty="0" smtClean="0"/>
              <a:t>      En </a:t>
            </a:r>
            <a:r>
              <a:rPr lang="es-AR" dirty="0" err="1" smtClean="0"/>
              <a:t>prestacion</a:t>
            </a:r>
            <a:r>
              <a:rPr lang="es-AR" dirty="0" smtClean="0"/>
              <a:t> </a:t>
            </a:r>
            <a:r>
              <a:rPr lang="es-AR" sz="3200" b="1" dirty="0" smtClean="0">
                <a:solidFill>
                  <a:srgbClr val="00B050"/>
                </a:solidFill>
              </a:rPr>
              <a:t>15 %</a:t>
            </a:r>
            <a:endParaRPr lang="es-AR" sz="3200" b="1" dirty="0">
              <a:solidFill>
                <a:srgbClr val="00B050"/>
              </a:solidFill>
            </a:endParaRPr>
          </a:p>
        </p:txBody>
      </p:sp>
      <p:pic>
        <p:nvPicPr>
          <p:cNvPr id="22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56" y="5399158"/>
            <a:ext cx="422831" cy="2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1987105" y="404664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200" b="1" dirty="0">
                <a:solidFill>
                  <a:schemeClr val="tx1"/>
                </a:solidFill>
              </a:rPr>
              <a:t> </a:t>
            </a:r>
            <a:r>
              <a:rPr lang="es-AR" sz="3200" b="1" dirty="0" smtClean="0">
                <a:solidFill>
                  <a:schemeClr val="tx1"/>
                </a:solidFill>
              </a:rPr>
              <a:t>                        TMI </a:t>
            </a:r>
          </a:p>
          <a:p>
            <a:pPr algn="l"/>
            <a:r>
              <a:rPr lang="es-AR" sz="3200" b="1" dirty="0" smtClean="0">
                <a:solidFill>
                  <a:schemeClr val="tx1"/>
                </a:solidFill>
              </a:rPr>
              <a:t>  </a:t>
            </a:r>
            <a:r>
              <a:rPr lang="es-AR" sz="2600" b="1" dirty="0" smtClean="0">
                <a:solidFill>
                  <a:schemeClr val="tx1"/>
                </a:solidFill>
              </a:rPr>
              <a:t>(Terminales Móviles de Inspección)</a:t>
            </a:r>
            <a:endParaRPr lang="es-AR" sz="2600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64785"/>
            <a:ext cx="1823432" cy="12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477685" cy="446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959213" y="16185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TRX SIN ATRIBUTO SOCIAL</a:t>
            </a:r>
            <a:endParaRPr lang="es-A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5717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1985199" y="404664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200" b="1" dirty="0">
                <a:solidFill>
                  <a:schemeClr val="tx1"/>
                </a:solidFill>
              </a:rPr>
              <a:t> </a:t>
            </a:r>
            <a:r>
              <a:rPr lang="es-AR" sz="3200" b="1" dirty="0" smtClean="0">
                <a:solidFill>
                  <a:schemeClr val="tx1"/>
                </a:solidFill>
              </a:rPr>
              <a:t>                        TMI </a:t>
            </a:r>
          </a:p>
          <a:p>
            <a:pPr algn="l"/>
            <a:r>
              <a:rPr lang="es-AR" sz="3200" b="1" dirty="0" smtClean="0">
                <a:solidFill>
                  <a:schemeClr val="tx1"/>
                </a:solidFill>
              </a:rPr>
              <a:t>  </a:t>
            </a:r>
            <a:r>
              <a:rPr lang="es-AR" sz="2600" b="1" dirty="0" smtClean="0">
                <a:solidFill>
                  <a:schemeClr val="tx1"/>
                </a:solidFill>
              </a:rPr>
              <a:t>(Terminales Móviles de Inspección)</a:t>
            </a:r>
            <a:endParaRPr lang="es-AR" sz="2600" b="1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92" y="3359755"/>
            <a:ext cx="1969986" cy="1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69266"/>
            <a:ext cx="2488595" cy="46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959213" y="16185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TRX SIN ATRIBUTO SOCIAL</a:t>
            </a:r>
            <a:endParaRPr lang="es-A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5908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4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1985199" y="404664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200" b="1" dirty="0">
                <a:solidFill>
                  <a:schemeClr val="tx1"/>
                </a:solidFill>
              </a:rPr>
              <a:t> </a:t>
            </a:r>
            <a:r>
              <a:rPr lang="es-AR" sz="3200" b="1" dirty="0" smtClean="0">
                <a:solidFill>
                  <a:schemeClr val="tx1"/>
                </a:solidFill>
              </a:rPr>
              <a:t>                        TMI </a:t>
            </a:r>
          </a:p>
          <a:p>
            <a:pPr algn="l"/>
            <a:r>
              <a:rPr lang="es-AR" sz="3200" b="1" dirty="0" smtClean="0">
                <a:solidFill>
                  <a:schemeClr val="tx1"/>
                </a:solidFill>
              </a:rPr>
              <a:t>  </a:t>
            </a:r>
            <a:r>
              <a:rPr lang="es-AR" sz="2600" b="1" dirty="0" smtClean="0">
                <a:solidFill>
                  <a:schemeClr val="tx1"/>
                </a:solidFill>
              </a:rPr>
              <a:t>(Terminales Móviles de Inspección)</a:t>
            </a:r>
            <a:endParaRPr lang="es-AR" sz="2600" b="1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92" y="3359755"/>
            <a:ext cx="1969986" cy="1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959213" y="16185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TRX CON ATRIBUTO SOCIAL</a:t>
            </a:r>
            <a:endParaRPr lang="es-A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7913"/>
            <a:ext cx="2665117" cy="455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57" y="2564904"/>
            <a:ext cx="24955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0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3332011" y="3212976"/>
            <a:ext cx="5208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b="1" dirty="0" smtClean="0"/>
              <a:t>CODIGO 830- </a:t>
            </a:r>
            <a:r>
              <a:rPr lang="es-AR" b="1" dirty="0"/>
              <a:t>Nivel inicial y Primario de </a:t>
            </a:r>
            <a:r>
              <a:rPr lang="es-AR" b="1" dirty="0" smtClean="0"/>
              <a:t>CABA:</a:t>
            </a:r>
            <a:r>
              <a:rPr lang="es-AR" dirty="0"/>
              <a:t> </a:t>
            </a:r>
          </a:p>
          <a:p>
            <a:r>
              <a:rPr lang="es-AR" dirty="0"/>
              <a:t>Con un máximo de 4 viajes por día y 50 viajes por mes con un descuento en </a:t>
            </a:r>
            <a:r>
              <a:rPr lang="es-AR" dirty="0" smtClean="0"/>
              <a:t>Colectivos </a:t>
            </a:r>
            <a:r>
              <a:rPr lang="es-AR" dirty="0"/>
              <a:t>por monto fijo equivalente a DIEZ CENTAVOS ($ 0,10) de Lunes a Viernes de 05:00 a 23:59 horas.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771800" y="3429000"/>
            <a:ext cx="560211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4 Marcador de texto"/>
          <p:cNvSpPr txBox="1">
            <a:spLocks/>
          </p:cNvSpPr>
          <p:nvPr/>
        </p:nvSpPr>
        <p:spPr>
          <a:xfrm>
            <a:off x="1985199" y="404664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200" b="1" dirty="0">
                <a:solidFill>
                  <a:schemeClr val="tx1"/>
                </a:solidFill>
              </a:rPr>
              <a:t> </a:t>
            </a:r>
            <a:r>
              <a:rPr lang="es-AR" sz="3200" b="1" dirty="0" smtClean="0">
                <a:solidFill>
                  <a:schemeClr val="tx1"/>
                </a:solidFill>
              </a:rPr>
              <a:t>                        TMI </a:t>
            </a:r>
          </a:p>
          <a:p>
            <a:pPr algn="l"/>
            <a:r>
              <a:rPr lang="es-AR" sz="3200" b="1" dirty="0" smtClean="0">
                <a:solidFill>
                  <a:schemeClr val="tx1"/>
                </a:solidFill>
              </a:rPr>
              <a:t>  </a:t>
            </a:r>
            <a:r>
              <a:rPr lang="es-AR" sz="2600" b="1" dirty="0" smtClean="0">
                <a:solidFill>
                  <a:schemeClr val="tx1"/>
                </a:solidFill>
              </a:rPr>
              <a:t>(Terminales Móviles de Inspección)</a:t>
            </a:r>
            <a:endParaRPr lang="es-AR" sz="26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71800" y="1618581"/>
            <a:ext cx="398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TRX CON ATRIBUTO ESTUDIANTIL</a:t>
            </a:r>
            <a:endParaRPr lang="es-A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0" y="2420888"/>
            <a:ext cx="2428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3275856" y="3284984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b="1" dirty="0" smtClean="0"/>
              <a:t>CODIGO 831- </a:t>
            </a:r>
            <a:r>
              <a:rPr lang="es-AR" b="1" dirty="0"/>
              <a:t>Nivel Secundario de </a:t>
            </a:r>
            <a:r>
              <a:rPr lang="es-AR" b="1" dirty="0" smtClean="0"/>
              <a:t>CABA:</a:t>
            </a:r>
            <a:r>
              <a:rPr lang="es-AR" dirty="0"/>
              <a:t>  </a:t>
            </a:r>
          </a:p>
          <a:p>
            <a:r>
              <a:rPr lang="es-AR" dirty="0"/>
              <a:t>Con un máximo de 4 viajes por día y 50 viajes por mes con un descuento en </a:t>
            </a:r>
            <a:r>
              <a:rPr lang="es-AR" dirty="0" smtClean="0"/>
              <a:t>colectivos </a:t>
            </a:r>
            <a:r>
              <a:rPr lang="es-AR" dirty="0"/>
              <a:t>por monto fijo equivalente a CINCUENTA CENTAVOS ($ 0,50) de Lunes a Viernes de 05:00 a 23:59 horas.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2771800" y="3501008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 Marcador de texto"/>
          <p:cNvSpPr txBox="1">
            <a:spLocks/>
          </p:cNvSpPr>
          <p:nvPr/>
        </p:nvSpPr>
        <p:spPr>
          <a:xfrm>
            <a:off x="1985199" y="404664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200" b="1" dirty="0">
                <a:solidFill>
                  <a:schemeClr val="tx1"/>
                </a:solidFill>
              </a:rPr>
              <a:t> </a:t>
            </a:r>
            <a:r>
              <a:rPr lang="es-AR" sz="3200" b="1" dirty="0" smtClean="0">
                <a:solidFill>
                  <a:schemeClr val="tx1"/>
                </a:solidFill>
              </a:rPr>
              <a:t>                        TMI </a:t>
            </a:r>
          </a:p>
          <a:p>
            <a:pPr algn="l"/>
            <a:r>
              <a:rPr lang="es-AR" sz="3200" b="1" dirty="0" smtClean="0">
                <a:solidFill>
                  <a:schemeClr val="tx1"/>
                </a:solidFill>
              </a:rPr>
              <a:t>  </a:t>
            </a:r>
            <a:r>
              <a:rPr lang="es-AR" sz="2600" b="1" dirty="0" smtClean="0">
                <a:solidFill>
                  <a:schemeClr val="tx1"/>
                </a:solidFill>
              </a:rPr>
              <a:t>(Terminales Móviles de Inspección)</a:t>
            </a:r>
            <a:endParaRPr lang="es-AR" sz="2600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71800" y="1618581"/>
            <a:ext cx="398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TRX CON ATRIBUTO ESTUDIANTIL</a:t>
            </a:r>
            <a:endParaRPr lang="es-A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4" y="2492896"/>
            <a:ext cx="24193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2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3635896" y="3284984"/>
            <a:ext cx="5208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b="1" dirty="0" smtClean="0"/>
              <a:t>CODIGO 832- </a:t>
            </a:r>
            <a:r>
              <a:rPr lang="es-AR" b="1" dirty="0"/>
              <a:t>Nivel secundario de Provincia </a:t>
            </a:r>
            <a:r>
              <a:rPr lang="es-AR" b="1" dirty="0" err="1" smtClean="0"/>
              <a:t>Bs.As</a:t>
            </a:r>
            <a:r>
              <a:rPr lang="es-AR" b="1" dirty="0" smtClean="0"/>
              <a:t>:</a:t>
            </a:r>
            <a:r>
              <a:rPr lang="es-AR" dirty="0"/>
              <a:t> </a:t>
            </a:r>
          </a:p>
          <a:p>
            <a:r>
              <a:rPr lang="es-AR" dirty="0"/>
              <a:t>Con un máximo de 4 viajes por día y 50 viajes por mes con un descuento en </a:t>
            </a:r>
            <a:r>
              <a:rPr lang="es-AR" dirty="0" smtClean="0"/>
              <a:t>Colectivos </a:t>
            </a:r>
            <a:r>
              <a:rPr lang="es-AR" dirty="0"/>
              <a:t>por monto fijo equivalente a CINCUENTA CENTAVOS ($ 0,50) de Lunes a Viernes de 05:00 a 23:59 horas.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987824" y="3573016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 Marcador de texto"/>
          <p:cNvSpPr txBox="1">
            <a:spLocks/>
          </p:cNvSpPr>
          <p:nvPr/>
        </p:nvSpPr>
        <p:spPr>
          <a:xfrm>
            <a:off x="1985199" y="404664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200" b="1" dirty="0">
                <a:solidFill>
                  <a:schemeClr val="tx1"/>
                </a:solidFill>
              </a:rPr>
              <a:t> </a:t>
            </a:r>
            <a:r>
              <a:rPr lang="es-AR" sz="3200" b="1" dirty="0" smtClean="0">
                <a:solidFill>
                  <a:schemeClr val="tx1"/>
                </a:solidFill>
              </a:rPr>
              <a:t>                        TMI </a:t>
            </a:r>
          </a:p>
          <a:p>
            <a:pPr algn="l"/>
            <a:r>
              <a:rPr lang="es-AR" sz="3200" b="1" dirty="0" smtClean="0">
                <a:solidFill>
                  <a:schemeClr val="tx1"/>
                </a:solidFill>
              </a:rPr>
              <a:t>  </a:t>
            </a:r>
            <a:r>
              <a:rPr lang="es-AR" sz="2600" b="1" dirty="0" smtClean="0">
                <a:solidFill>
                  <a:schemeClr val="tx1"/>
                </a:solidFill>
              </a:rPr>
              <a:t>(Terminales Móviles de Inspección)</a:t>
            </a:r>
            <a:endParaRPr lang="es-AR" sz="2600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71800" y="1618581"/>
            <a:ext cx="398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TRX CON ATRIBUTO ESTUDIANTIL</a:t>
            </a:r>
            <a:endParaRPr lang="es-A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6" y="2636912"/>
            <a:ext cx="25717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3478660" y="2830654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b="1" dirty="0" smtClean="0"/>
              <a:t>CODIGO 833- </a:t>
            </a:r>
            <a:r>
              <a:rPr lang="es-AR" b="1" dirty="0"/>
              <a:t>Nivel primario de Provincia de </a:t>
            </a:r>
            <a:r>
              <a:rPr lang="es-AR" b="1" dirty="0" err="1" smtClean="0"/>
              <a:t>Bs.As</a:t>
            </a:r>
            <a:r>
              <a:rPr lang="es-AR" b="1" dirty="0"/>
              <a:t>:</a:t>
            </a:r>
            <a:endParaRPr lang="es-AR" dirty="0"/>
          </a:p>
          <a:p>
            <a:r>
              <a:rPr lang="es-AR" dirty="0"/>
              <a:t>Con un máximo de 4 viajes por día y 50 viajes por mes con un descuento en  Buses por monto fijo equivalente a DIEZ CENTAVOS ($ 0,10) de Lunes a Viernes de 05:00 a 23:59 horas.</a:t>
            </a:r>
          </a:p>
          <a:p>
            <a:endParaRPr lang="es-AR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974604" y="3068960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4 Marcador de texto"/>
          <p:cNvSpPr txBox="1">
            <a:spLocks/>
          </p:cNvSpPr>
          <p:nvPr/>
        </p:nvSpPr>
        <p:spPr>
          <a:xfrm>
            <a:off x="1985199" y="404664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200" b="1" dirty="0">
                <a:solidFill>
                  <a:schemeClr val="tx1"/>
                </a:solidFill>
              </a:rPr>
              <a:t> </a:t>
            </a:r>
            <a:r>
              <a:rPr lang="es-AR" sz="3200" b="1" dirty="0" smtClean="0">
                <a:solidFill>
                  <a:schemeClr val="tx1"/>
                </a:solidFill>
              </a:rPr>
              <a:t>                        TMI </a:t>
            </a:r>
          </a:p>
          <a:p>
            <a:pPr algn="l"/>
            <a:r>
              <a:rPr lang="es-AR" sz="3200" b="1" dirty="0" smtClean="0">
                <a:solidFill>
                  <a:schemeClr val="tx1"/>
                </a:solidFill>
              </a:rPr>
              <a:t>  </a:t>
            </a:r>
            <a:r>
              <a:rPr lang="es-AR" sz="2600" b="1" dirty="0" smtClean="0">
                <a:solidFill>
                  <a:schemeClr val="tx1"/>
                </a:solidFill>
              </a:rPr>
              <a:t>(Terminales Móviles de Inspección)</a:t>
            </a:r>
            <a:endParaRPr lang="es-AR" sz="26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5520382"/>
            <a:ext cx="8275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500" b="1" dirty="0">
                <a:solidFill>
                  <a:srgbClr val="FF0000"/>
                </a:solidFill>
              </a:rPr>
              <a:t>Los 4 Atributos tienen configurado un Passback de 5 minutos y </a:t>
            </a:r>
            <a:r>
              <a:rPr lang="es-AR" sz="1500" b="1" dirty="0" smtClean="0">
                <a:solidFill>
                  <a:srgbClr val="FF0000"/>
                </a:solidFill>
              </a:rPr>
              <a:t>cuando </a:t>
            </a:r>
            <a:r>
              <a:rPr lang="es-AR" sz="1500" b="1" dirty="0">
                <a:solidFill>
                  <a:srgbClr val="FF0000"/>
                </a:solidFill>
              </a:rPr>
              <a:t>se encuentren fuera del horario correspondiente al beneficio, o haya agotado el límite de viajes diarios o mensuales, utilizarán el PURSE para cobrar como usuario normal heredando las reglas vigentes, por ejemplo: negativo hasta el límite definido.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771800" y="1618581"/>
            <a:ext cx="398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TRX CON ATRIBUTO ESTUDIANTIL</a:t>
            </a:r>
            <a:endParaRPr lang="es-A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4" y="2114091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2584937" y="332656"/>
            <a:ext cx="3974125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TMI VPOS 396</a:t>
            </a:r>
          </a:p>
        </p:txBody>
      </p:sp>
      <p:pic>
        <p:nvPicPr>
          <p:cNvPr id="4098" name="Imagen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9190"/>
            <a:ext cx="297771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6592" y="1219786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Empresas que solicitaron equipos:</a:t>
            </a:r>
            <a:endParaRPr lang="es-A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0" y="1629190"/>
            <a:ext cx="3294823" cy="50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CuadroTexto"/>
          <p:cNvSpPr txBox="1"/>
          <p:nvPr/>
        </p:nvSpPr>
        <p:spPr>
          <a:xfrm>
            <a:off x="4951178" y="3140968"/>
            <a:ext cx="351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AR" b="1" dirty="0" smtClean="0"/>
              <a:t>Consideraciones</a:t>
            </a:r>
          </a:p>
        </p:txBody>
      </p:sp>
      <p:sp>
        <p:nvSpPr>
          <p:cNvPr id="10" name="10 CuadroTexto"/>
          <p:cNvSpPr txBox="1"/>
          <p:nvPr/>
        </p:nvSpPr>
        <p:spPr>
          <a:xfrm>
            <a:off x="4348211" y="3540311"/>
            <a:ext cx="351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Cuota al </a:t>
            </a:r>
            <a:r>
              <a:rPr lang="es-AR" dirty="0" smtClean="0"/>
              <a:t>día </a:t>
            </a:r>
            <a:r>
              <a:rPr lang="es-AR" dirty="0" err="1"/>
              <a:t>Actrans</a:t>
            </a:r>
            <a:r>
              <a:rPr lang="es-AR" dirty="0"/>
              <a:t>.</a:t>
            </a: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350122" y="4482515"/>
            <a:ext cx="427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700 TMI adquiridas – 100 Para stock.</a:t>
            </a: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4348212" y="4997408"/>
            <a:ext cx="351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Laboratorio </a:t>
            </a:r>
            <a:r>
              <a:rPr lang="es-AR" dirty="0" err="1" smtClean="0"/>
              <a:t>Actrans</a:t>
            </a:r>
            <a:r>
              <a:rPr lang="es-AR" dirty="0" smtClean="0"/>
              <a:t>.</a:t>
            </a: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13" name="10 CuadroTexto"/>
          <p:cNvSpPr txBox="1"/>
          <p:nvPr/>
        </p:nvSpPr>
        <p:spPr>
          <a:xfrm>
            <a:off x="4339033" y="3990624"/>
            <a:ext cx="351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Entrega en Comodato.</a:t>
            </a: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14" name="10 CuadroTexto"/>
          <p:cNvSpPr txBox="1"/>
          <p:nvPr/>
        </p:nvSpPr>
        <p:spPr>
          <a:xfrm>
            <a:off x="4348211" y="5489299"/>
            <a:ext cx="351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Presentación en las Cámaras.</a:t>
            </a:r>
            <a:endParaRPr lang="es-A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8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2267744" y="620688"/>
            <a:ext cx="446449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200" b="1" dirty="0" smtClean="0">
                <a:solidFill>
                  <a:schemeClr val="tx1"/>
                </a:solidFill>
              </a:rPr>
              <a:t>Contenido de la presentación</a:t>
            </a:r>
            <a:endParaRPr lang="es-AR" sz="32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69604" y="1340768"/>
            <a:ext cx="507656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/>
              <a:t>Estado de Cuentas:</a:t>
            </a:r>
          </a:p>
          <a:p>
            <a:r>
              <a:rPr lang="es-AR" sz="1500" dirty="0"/>
              <a:t>	- ACTrans</a:t>
            </a:r>
          </a:p>
          <a:p>
            <a:r>
              <a:rPr lang="es-AR" sz="1500" dirty="0"/>
              <a:t>	- Cuenta Global</a:t>
            </a:r>
          </a:p>
          <a:p>
            <a:r>
              <a:rPr lang="es-AR" sz="1500" dirty="0"/>
              <a:t>	- Plazo </a:t>
            </a:r>
            <a:r>
              <a:rPr lang="es-AR" sz="1500" dirty="0" smtClean="0"/>
              <a:t>Fijo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 smtClean="0"/>
              <a:t>Aprobación de Balance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 smtClean="0"/>
              <a:t>Fijación de Fecha para Asamblea.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 smtClean="0"/>
              <a:t>Renovación </a:t>
            </a:r>
            <a:r>
              <a:rPr lang="es-AR" sz="1500" dirty="0" smtClean="0"/>
              <a:t>de Autoridades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/>
              <a:t>Terminales Móviles de Inspección VPOS 396</a:t>
            </a:r>
          </a:p>
          <a:p>
            <a:r>
              <a:rPr lang="es-AR" sz="1500" dirty="0"/>
              <a:t>	- Proceso de homologación – código </a:t>
            </a:r>
            <a:r>
              <a:rPr lang="es-AR" sz="1500" dirty="0" smtClean="0"/>
              <a:t>atributo</a:t>
            </a:r>
          </a:p>
          <a:p>
            <a:r>
              <a:rPr lang="es-AR" sz="1500" dirty="0"/>
              <a:t>	</a:t>
            </a:r>
            <a:r>
              <a:rPr lang="es-AR" sz="1500" dirty="0" smtClean="0"/>
              <a:t>- Boleto Estudiantil</a:t>
            </a:r>
            <a:endParaRPr lang="es-A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 smtClean="0"/>
              <a:t>Informe Trenes y Subtes (últimos seis meses)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 smtClean="0"/>
              <a:t>Informe </a:t>
            </a:r>
            <a:r>
              <a:rPr lang="es-AR" sz="1500" dirty="0"/>
              <a:t>ELIV$ - upgrade versión </a:t>
            </a:r>
            <a:r>
              <a:rPr lang="es-AR" sz="1500" dirty="0" smtClean="0"/>
              <a:t>4.0 / Pasajero Transportado.-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 smtClean="0"/>
              <a:t>Informe Integración</a:t>
            </a:r>
            <a:endParaRPr lang="es-AR" sz="1500" dirty="0"/>
          </a:p>
          <a:p>
            <a:r>
              <a:rPr lang="es-AR" sz="1500" dirty="0"/>
              <a:t>	</a:t>
            </a:r>
            <a:r>
              <a:rPr lang="es-AR" sz="1500" dirty="0" smtClean="0"/>
              <a:t>- Instalación de generador</a:t>
            </a:r>
          </a:p>
          <a:p>
            <a:r>
              <a:rPr lang="es-AR" sz="1500" dirty="0"/>
              <a:t>	</a:t>
            </a:r>
            <a:r>
              <a:rPr lang="es-AR" sz="1500" dirty="0" smtClean="0"/>
              <a:t>- Instalación de cámaras de seguridad</a:t>
            </a:r>
          </a:p>
          <a:p>
            <a:endParaRPr lang="es-AR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 err="1" smtClean="0"/>
              <a:t>Miscelania</a:t>
            </a:r>
            <a:endParaRPr lang="es-AR" sz="1500" dirty="0" smtClean="0"/>
          </a:p>
          <a:p>
            <a:endParaRPr lang="es-AR" sz="1500" dirty="0"/>
          </a:p>
          <a:p>
            <a:endParaRPr lang="es-AR" sz="1500" dirty="0" smtClean="0"/>
          </a:p>
          <a:p>
            <a:endParaRPr lang="es-AR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47228"/>
            <a:ext cx="160995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2584937" y="332656"/>
            <a:ext cx="3974125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TMI VPOS 396</a:t>
            </a:r>
          </a:p>
        </p:txBody>
      </p:sp>
      <p:pic>
        <p:nvPicPr>
          <p:cNvPr id="4098" name="Imagen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73" y="2032311"/>
            <a:ext cx="297771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0 CuadroTexto"/>
          <p:cNvSpPr txBox="1"/>
          <p:nvPr/>
        </p:nvSpPr>
        <p:spPr>
          <a:xfrm>
            <a:off x="1475656" y="1272733"/>
            <a:ext cx="597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Otros  desarrollos a Aprobar  para IPOS 386.</a:t>
            </a:r>
            <a:endParaRPr lang="es-AR" sz="24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66884" y="4387606"/>
            <a:ext cx="427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Lectura a </a:t>
            </a:r>
            <a:r>
              <a:rPr lang="es-AR" dirty="0" smtClean="0"/>
              <a:t>través </a:t>
            </a:r>
            <a:r>
              <a:rPr lang="es-AR" dirty="0" smtClean="0"/>
              <a:t>de </a:t>
            </a:r>
            <a:r>
              <a:rPr lang="es-AR" dirty="0" err="1" smtClean="0"/>
              <a:t>Cod</a:t>
            </a:r>
            <a:r>
              <a:rPr lang="es-AR" dirty="0" smtClean="0"/>
              <a:t>. QR de planilla de Horarios.</a:t>
            </a: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1619672" y="523128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800" b="1" dirty="0" smtClean="0"/>
              <a:t>TCT – TERMINAL COBRO EN TIERRA</a:t>
            </a:r>
            <a:endParaRPr lang="es-AR" sz="2800" b="1" dirty="0">
              <a:solidFill>
                <a:srgbClr val="FF0000"/>
              </a:solidFill>
            </a:endParaRPr>
          </a:p>
        </p:txBody>
      </p:sp>
      <p:sp>
        <p:nvSpPr>
          <p:cNvPr id="13" name="10 CuadroTexto"/>
          <p:cNvSpPr txBox="1"/>
          <p:nvPr/>
        </p:nvSpPr>
        <p:spPr>
          <a:xfrm>
            <a:off x="2584937" y="3709233"/>
            <a:ext cx="351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Ubicación y mensajería en tiempo real al Inspector.</a:t>
            </a:r>
            <a:endParaRPr lang="es-A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Big Data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6" name="5 CuadroTexto"/>
          <p:cNvSpPr txBox="1"/>
          <p:nvPr/>
        </p:nvSpPr>
        <p:spPr>
          <a:xfrm>
            <a:off x="962025" y="1484784"/>
            <a:ext cx="67207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/>
              <a:t>Big Data es un sistema de tratamiento de información de volúmenes gigantescos, basados en procesos, procedimientos y herramientas específicas que permiten el almacenaje, el procesamiento, el análisis y la manipulación de estos datos, imposibles de gestionar con herramientas de medición y análisis tradicionales. </a:t>
            </a:r>
            <a:r>
              <a:rPr lang="es-AR" sz="2000" dirty="0" smtClean="0"/>
              <a:t>Minería de datos.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Asociación Civil del Transporte </a:t>
            </a:r>
            <a:endParaRPr lang="nl-NL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27" y="6270779"/>
            <a:ext cx="680224" cy="529064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>
          <a:xfrm>
            <a:off x="1043608" y="3801891"/>
            <a:ext cx="6720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Para saber quien procesa Big Data hay una ecuación polinómica que esta dada en función de las </a:t>
            </a:r>
            <a:r>
              <a:rPr lang="es-ES" sz="2000" dirty="0" err="1" smtClean="0"/>
              <a:t>trx</a:t>
            </a:r>
            <a:r>
              <a:rPr lang="es-ES" sz="2000" dirty="0" smtClean="0"/>
              <a:t> que procesa un servidor.</a:t>
            </a:r>
            <a:endParaRPr lang="es-ES" sz="2000" dirty="0"/>
          </a:p>
        </p:txBody>
      </p:sp>
      <p:sp>
        <p:nvSpPr>
          <p:cNvPr id="9" name="5 CuadroTexto"/>
          <p:cNvSpPr txBox="1"/>
          <p:nvPr/>
        </p:nvSpPr>
        <p:spPr>
          <a:xfrm>
            <a:off x="1043608" y="4863192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err="1" smtClean="0"/>
              <a:t>Actrans</a:t>
            </a:r>
            <a:r>
              <a:rPr lang="es-AR" sz="2000" dirty="0" smtClean="0"/>
              <a:t> procesa 7 veces lo exigido en esa </a:t>
            </a:r>
            <a:r>
              <a:rPr lang="es-AR" sz="2000" dirty="0" smtClean="0"/>
              <a:t>Polinómica </a:t>
            </a:r>
            <a:r>
              <a:rPr lang="es-AR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087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Big Data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6" name="5 CuadroTexto"/>
          <p:cNvSpPr txBox="1"/>
          <p:nvPr/>
        </p:nvSpPr>
        <p:spPr>
          <a:xfrm>
            <a:off x="962025" y="1484784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En Argentina quien procesa BIG DATA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Asociación Civil del Transporte </a:t>
            </a:r>
            <a:endParaRPr lang="nl-NL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27" y="6270779"/>
            <a:ext cx="680224" cy="52906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091275" y="2630196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Mercado Libre</a:t>
            </a:r>
            <a:r>
              <a:rPr lang="es-AR" sz="2000" dirty="0"/>
              <a:t>.</a:t>
            </a:r>
            <a:endParaRPr lang="es-AR" sz="200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1091275" y="3030306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err="1" smtClean="0"/>
              <a:t>Indec</a:t>
            </a:r>
            <a:r>
              <a:rPr lang="es-AR" sz="2000" dirty="0" smtClean="0"/>
              <a:t>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069977" y="3461649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err="1" smtClean="0"/>
              <a:t>Misnisterios</a:t>
            </a:r>
            <a:r>
              <a:rPr lang="es-AR" sz="2000" dirty="0" smtClean="0"/>
              <a:t> 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091275" y="3837703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Microsoft Argentina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091275" y="4237813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Bancos.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091275" y="5039250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Unilever, Carrefour, Despegar …...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091275" y="4637923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err="1" smtClean="0"/>
              <a:t>Telefonica</a:t>
            </a:r>
            <a:r>
              <a:rPr lang="es-AR" sz="2000" dirty="0" smtClean="0"/>
              <a:t> – Telecom -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962025" y="5541518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dirty="0" err="1" smtClean="0">
                <a:solidFill>
                  <a:srgbClr val="FF0000"/>
                </a:solidFill>
              </a:rPr>
              <a:t>Actrans</a:t>
            </a:r>
            <a:r>
              <a:rPr lang="es-AR" sz="2000" dirty="0" smtClean="0">
                <a:solidFill>
                  <a:srgbClr val="FF0000"/>
                </a:solidFill>
              </a:rPr>
              <a:t> ( Dentro de las 20 procesadores de BIG DATA)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091275" y="2192670"/>
            <a:ext cx="67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 err="1" smtClean="0"/>
              <a:t>Renaper</a:t>
            </a:r>
            <a:r>
              <a:rPr lang="es-AR" sz="2000" dirty="0" smtClean="0"/>
              <a:t> (registro Nacional de Persona)</a:t>
            </a:r>
          </a:p>
        </p:txBody>
      </p:sp>
    </p:spTree>
    <p:extLst>
      <p:ext uri="{BB962C8B-B14F-4D97-AF65-F5344CB8AC3E}">
        <p14:creationId xmlns:p14="http://schemas.microsoft.com/office/powerpoint/2010/main" val="1616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5737" y="909159"/>
            <a:ext cx="6497612" cy="71055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Totales SUBE </a:t>
            </a:r>
            <a:r>
              <a:rPr lang="es-AR" sz="2400" dirty="0" smtClean="0"/>
              <a:t>(RMBA/Sube Nacional)</a:t>
            </a:r>
            <a:endParaRPr lang="es-AR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Asociación Civil del Transporte </a:t>
            </a:r>
            <a:endParaRPr lang="nl-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5" y="1752600"/>
            <a:ext cx="6729659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27" y="6270779"/>
            <a:ext cx="680224" cy="52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Big Data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6" name="5 CuadroTexto"/>
          <p:cNvSpPr txBox="1"/>
          <p:nvPr/>
        </p:nvSpPr>
        <p:spPr>
          <a:xfrm>
            <a:off x="962025" y="2564904"/>
            <a:ext cx="6720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dirty="0" smtClean="0"/>
              <a:t>EL VERDADERO VALOR DE </a:t>
            </a:r>
            <a:r>
              <a:rPr lang="es-AR" sz="2000" b="1" dirty="0" smtClean="0"/>
              <a:t>BIG DATA </a:t>
            </a:r>
            <a:r>
              <a:rPr lang="es-AR" sz="2000" dirty="0" smtClean="0"/>
              <a:t>es poder medir parámetros que antes no se podían medir , y con alto grado de </a:t>
            </a:r>
            <a:r>
              <a:rPr lang="es-AR" sz="2000" dirty="0" smtClean="0"/>
              <a:t>precisión </a:t>
            </a:r>
            <a:r>
              <a:rPr lang="es-AR" sz="2000" dirty="0" smtClean="0"/>
              <a:t>de manera tal que se pueda tomar decisiones con alto grado de efectividad.</a:t>
            </a:r>
            <a:endParaRPr lang="es-AR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Asociación Civil del Transporte </a:t>
            </a:r>
            <a:endParaRPr lang="nl-NL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27" y="6270779"/>
            <a:ext cx="680224" cy="52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2584937" y="332656"/>
            <a:ext cx="3974125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INFORMES TRENES Y SUBTES (ULTIMOS SEIS MESES)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27584" y="134076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Pasajeros </a:t>
            </a:r>
            <a:r>
              <a:rPr lang="es-ES_tradnl" dirty="0"/>
              <a:t>transportados en cada hora por las diferentes líneas de </a:t>
            </a:r>
            <a:r>
              <a:rPr lang="es-ES_tradnl" dirty="0" smtClean="0"/>
              <a:t>tren </a:t>
            </a:r>
            <a:r>
              <a:rPr lang="es-ES_tradnl" dirty="0"/>
              <a:t>durante </a:t>
            </a:r>
            <a:r>
              <a:rPr lang="es-ES_tradnl" dirty="0" smtClean="0"/>
              <a:t> el </a:t>
            </a:r>
            <a:r>
              <a:rPr lang="es-ES_tradnl" dirty="0"/>
              <a:t>período Agosto 2017 – Enero 2018.</a:t>
            </a:r>
            <a:endParaRPr lang="es-AR" dirty="0"/>
          </a:p>
          <a:p>
            <a:endParaRPr lang="es-A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2" y="2420888"/>
            <a:ext cx="789599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2584937" y="332656"/>
            <a:ext cx="3974125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INFORMES TRENES Y SUBTES (ULTIMOS SEIS MESES)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6" y="1700808"/>
            <a:ext cx="4046000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25" y="1720627"/>
            <a:ext cx="4267003" cy="18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4" y="3933056"/>
            <a:ext cx="40678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25" y="3933056"/>
            <a:ext cx="4169622" cy="19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2584937" y="332656"/>
            <a:ext cx="3974125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INFORMES TRENES Y SUBTES (ULTIMOS SEIS MESES)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2831"/>
            <a:ext cx="4055798" cy="189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17475"/>
            <a:ext cx="3894560" cy="19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2584937" y="332656"/>
            <a:ext cx="3974125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INFORMES TRENES Y SUBTES (ULTIMOS SEIS MESES)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27584" y="134076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Pasajeros </a:t>
            </a:r>
            <a:r>
              <a:rPr lang="es-ES_tradnl" dirty="0"/>
              <a:t>transportados en cada hora por las diferentes líneas de </a:t>
            </a:r>
            <a:r>
              <a:rPr lang="es-ES_tradnl" dirty="0" smtClean="0"/>
              <a:t>subte </a:t>
            </a:r>
            <a:r>
              <a:rPr lang="es-ES_tradnl" dirty="0"/>
              <a:t>durante </a:t>
            </a:r>
            <a:r>
              <a:rPr lang="es-ES_tradnl" dirty="0" smtClean="0"/>
              <a:t> el </a:t>
            </a:r>
            <a:r>
              <a:rPr lang="es-ES_tradnl" dirty="0"/>
              <a:t>período Agosto 2017 – Enero 2018.</a:t>
            </a:r>
            <a:endParaRPr lang="es-AR" dirty="0"/>
          </a:p>
          <a:p>
            <a:endParaRPr lang="es-A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5" y="2348880"/>
            <a:ext cx="797873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2584937" y="332656"/>
            <a:ext cx="3974125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INFORMES TRENES Y SUBTES (ULTIMOS SEIS MESES)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8346"/>
            <a:ext cx="3928045" cy="19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24" y="1468831"/>
            <a:ext cx="3839717" cy="18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06" y="3861048"/>
            <a:ext cx="4004988" cy="187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08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1953816" y="481472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Estado de Cuenta Global SUBE y Cuenta ACTrans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1007604" y="5054253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 </a:t>
            </a:r>
            <a:r>
              <a:rPr lang="es-AR" dirty="0"/>
              <a:t>El saldo de la cuenta global al </a:t>
            </a:r>
            <a:r>
              <a:rPr lang="es-AR" dirty="0" smtClean="0"/>
              <a:t>19/03/2018 </a:t>
            </a:r>
            <a:r>
              <a:rPr lang="es-AR" dirty="0"/>
              <a:t>es de</a:t>
            </a:r>
            <a:r>
              <a:rPr lang="es-AR" dirty="0" smtClean="0"/>
              <a:t>: $ 291.959.987</a:t>
            </a:r>
            <a:r>
              <a:rPr lang="es-AR" b="1" dirty="0" smtClean="0"/>
              <a:t>    </a:t>
            </a:r>
            <a:endParaRPr lang="es-AR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971600" y="2348880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dirty="0" smtClean="0"/>
              <a:t>Saldo Banco Nación al 19/03/2018: $ 962.602</a:t>
            </a:r>
            <a:endParaRPr lang="es-AR" b="1" dirty="0" smtClean="0"/>
          </a:p>
          <a:p>
            <a:endParaRPr lang="es-A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dirty="0" smtClean="0"/>
              <a:t>Cheques en cartera al 19/03/2018: $ 145.300</a:t>
            </a:r>
          </a:p>
          <a:p>
            <a:endParaRPr lang="es-A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1" dirty="0" smtClean="0"/>
              <a:t>TOTAL: $ 1.107.902</a:t>
            </a:r>
            <a:endParaRPr lang="es-AR" b="1" dirty="0"/>
          </a:p>
        </p:txBody>
      </p:sp>
      <p:sp>
        <p:nvSpPr>
          <p:cNvPr id="8" name="7 Rectángulo"/>
          <p:cNvSpPr/>
          <p:nvPr/>
        </p:nvSpPr>
        <p:spPr>
          <a:xfrm>
            <a:off x="652078" y="1700808"/>
            <a:ext cx="379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E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s-E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Estado de la Cuenta ACtrans</a:t>
            </a:r>
            <a:endParaRPr lang="es-AR" sz="2000" dirty="0"/>
          </a:p>
        </p:txBody>
      </p:sp>
      <p:sp>
        <p:nvSpPr>
          <p:cNvPr id="18" name="6 Título"/>
          <p:cNvSpPr txBox="1">
            <a:spLocks noGrp="1"/>
          </p:cNvSpPr>
          <p:nvPr>
            <p:ph type="title"/>
          </p:nvPr>
        </p:nvSpPr>
        <p:spPr>
          <a:xfrm>
            <a:off x="339109" y="4213684"/>
            <a:ext cx="469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s-ES" sz="2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s-ES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Estado de Cuenta Global SUBE </a:t>
            </a:r>
            <a:endParaRPr lang="es-AR" sz="20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2123728" y="6309319"/>
            <a:ext cx="489654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1200" b="1" dirty="0" smtClean="0">
                <a:solidFill>
                  <a:schemeClr val="tx1"/>
                </a:solidFill>
              </a:rPr>
              <a:t> FUENTE: Interbanking http://www.interbanking.com.ar</a:t>
            </a:r>
            <a:endParaRPr lang="es-A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8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2584937" y="332656"/>
            <a:ext cx="3974125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INFORMES TRENES Y SUBTES (ULTIMOS SEIS MESES)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0316"/>
            <a:ext cx="3904249" cy="18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59328"/>
            <a:ext cx="3825912" cy="184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ELIV$ V1.0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44807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14771" y="1556792"/>
            <a:ext cx="227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ELIV$ FORMATO 2015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0393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899592" y="15469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ELIV$ FORMATO 2016</a:t>
            </a:r>
            <a:endParaRPr lang="es-AR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7" y="1979346"/>
            <a:ext cx="8694406" cy="464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ELIV$ V2.0</a:t>
            </a:r>
          </a:p>
        </p:txBody>
      </p:sp>
    </p:spTree>
    <p:extLst>
      <p:ext uri="{BB962C8B-B14F-4D97-AF65-F5344CB8AC3E}">
        <p14:creationId xmlns:p14="http://schemas.microsoft.com/office/powerpoint/2010/main" val="26110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899592" y="15204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ELIV$ FORMATO 2017</a:t>
            </a:r>
            <a:endParaRPr lang="es-AR" b="1" dirty="0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ELIV$ V3.0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61587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23678"/>
            <a:ext cx="16573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errar llave"/>
          <p:cNvSpPr/>
          <p:nvPr/>
        </p:nvSpPr>
        <p:spPr>
          <a:xfrm>
            <a:off x="4227433" y="3933056"/>
            <a:ext cx="464148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899592" y="15204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ELIV$ FORMATO 2018</a:t>
            </a:r>
            <a:endParaRPr lang="es-AR" b="1" dirty="0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ELIV$ V4.0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4796530" y="2348880"/>
            <a:ext cx="114362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80112" y="5890835"/>
            <a:ext cx="305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Total de tarifas registradas</a:t>
            </a:r>
            <a:endParaRPr lang="es-A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7" y="1916811"/>
            <a:ext cx="3835598" cy="467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48145"/>
            <a:ext cx="1341130" cy="39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9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899592" y="15204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ELIV$ FORMATO 2018</a:t>
            </a:r>
            <a:endParaRPr lang="es-AR" b="1" dirty="0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ELIV$ V4.0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4" y="2725065"/>
            <a:ext cx="8514692" cy="16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6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899592" y="15204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ELIV$ FORMATO 2018</a:t>
            </a:r>
            <a:endParaRPr lang="es-AR" b="1" dirty="0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ELIV$ V4.0 INTEGRACION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22" y="1897787"/>
            <a:ext cx="4968552" cy="22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48" y="4228227"/>
            <a:ext cx="4965526" cy="22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899592" y="15204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ELIV$ FORMATO 2018</a:t>
            </a:r>
            <a:endParaRPr lang="es-AR" b="1" dirty="0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ELIV$ V4.0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58" y="2060848"/>
            <a:ext cx="6057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58" y="4365104"/>
            <a:ext cx="60864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899592" y="15204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ELIV$ FORMATO 2018</a:t>
            </a:r>
            <a:endParaRPr lang="es-AR" b="1" dirty="0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ELIV$ V4.0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5805264"/>
            <a:ext cx="5048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2" y="2060848"/>
            <a:ext cx="8686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1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PASAJERO TRANSPORTADO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28800"/>
            <a:ext cx="7484187" cy="49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6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2123728" y="6309319"/>
            <a:ext cx="489654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1200" b="1" dirty="0" smtClean="0">
                <a:solidFill>
                  <a:schemeClr val="tx1"/>
                </a:solidFill>
              </a:rPr>
              <a:t> FUENTE: Interbanking http://www.interbanking.com.ar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0" y="2660025"/>
            <a:ext cx="8671499" cy="24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Marcador de texto"/>
          <p:cNvSpPr txBox="1">
            <a:spLocks/>
          </p:cNvSpPr>
          <p:nvPr/>
        </p:nvSpPr>
        <p:spPr>
          <a:xfrm>
            <a:off x="1953816" y="481472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Estado de Cuenta Global SUBE y Cuenta ACTrans</a:t>
            </a:r>
          </a:p>
        </p:txBody>
      </p:sp>
    </p:spTree>
    <p:extLst>
      <p:ext uri="{BB962C8B-B14F-4D97-AF65-F5344CB8AC3E}">
        <p14:creationId xmlns:p14="http://schemas.microsoft.com/office/powerpoint/2010/main" val="22462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UPGRADE - INFORMES PARA EMPRESAS DE TRANSPORTE: PASAJERO TRANSPORTADO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4" y="1772816"/>
            <a:ext cx="7751371" cy="42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7" y="1700808"/>
            <a:ext cx="7819046" cy="476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6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67" y="2021581"/>
            <a:ext cx="5737225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8" y="1628800"/>
            <a:ext cx="7308304" cy="482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8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16832"/>
            <a:ext cx="58483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4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1633"/>
            <a:ext cx="7776864" cy="5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6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8840"/>
            <a:ext cx="57912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2" y="1700808"/>
            <a:ext cx="7236296" cy="47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81" y="1988840"/>
            <a:ext cx="5791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9" y="1604066"/>
            <a:ext cx="7991662" cy="508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2123728" y="6309319"/>
            <a:ext cx="489654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1200" b="1" dirty="0" smtClean="0">
                <a:solidFill>
                  <a:schemeClr val="tx1"/>
                </a:solidFill>
              </a:rPr>
              <a:t> FUENTE: Interbanking http://www.interbanking.com.ar</a:t>
            </a:r>
            <a:endParaRPr lang="es-A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2938"/>
              </p:ext>
            </p:extLst>
          </p:nvPr>
        </p:nvGraphicFramePr>
        <p:xfrm>
          <a:off x="2915816" y="1628800"/>
          <a:ext cx="3534318" cy="4209336"/>
        </p:xfrm>
        <a:graphic>
          <a:graphicData uri="http://schemas.openxmlformats.org/drawingml/2006/table">
            <a:tbl>
              <a:tblPr/>
              <a:tblGrid>
                <a:gridCol w="1643531"/>
                <a:gridCol w="1890787"/>
              </a:tblGrid>
              <a:tr h="22154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Fechas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$ 287.150.502,77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$ 277.186.498,55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$ 232.517.567,73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$ 230.927.687,58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$ 262.242.704,79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$ 322.225.489,13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$ 305.147.578,85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$ 237.597.095,26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$ 269.222.179,30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$ 294.683.609,35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$ 236.993.089,94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$ 254.494.871,19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$ 234.687.239,43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$ 311.285.847,39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$ 310.785.391,35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$ 271.523.938,06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$ 271.851.366,82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28/2/2018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$ 282.492.468,81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4 Marcador de texto"/>
          <p:cNvSpPr txBox="1">
            <a:spLocks/>
          </p:cNvSpPr>
          <p:nvPr/>
        </p:nvSpPr>
        <p:spPr>
          <a:xfrm>
            <a:off x="1953816" y="481472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Estado de Cuenta Global SUBE y Cuenta ACTrans</a:t>
            </a:r>
          </a:p>
        </p:txBody>
      </p:sp>
    </p:spTree>
    <p:extLst>
      <p:ext uri="{BB962C8B-B14F-4D97-AF65-F5344CB8AC3E}">
        <p14:creationId xmlns:p14="http://schemas.microsoft.com/office/powerpoint/2010/main" val="24361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18" y="1988840"/>
            <a:ext cx="58007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1662708"/>
            <a:ext cx="7740352" cy="490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8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18" y="1772816"/>
            <a:ext cx="5876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5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747686" y="1694498"/>
            <a:ext cx="364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DE DONDE VIENEN – A DONDE VAN</a:t>
            </a:r>
            <a:endParaRPr lang="es-A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6896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58" y="5445224"/>
            <a:ext cx="1116479" cy="9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30" y="5478722"/>
            <a:ext cx="1116479" cy="9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2555776" y="3068960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55776" y="432967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2555776" y="5013176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5508104" y="3068960"/>
            <a:ext cx="88821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508104" y="4329671"/>
            <a:ext cx="8882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436096" y="4941168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7935"/>
            <a:ext cx="1771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66" y="2545085"/>
            <a:ext cx="1771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9" y="4019395"/>
            <a:ext cx="1685588" cy="6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28" y="4019395"/>
            <a:ext cx="1685588" cy="6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30" y="2440310"/>
            <a:ext cx="1104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72" y="2477641"/>
            <a:ext cx="1104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60294" y="266004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Linea 2002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173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353354" y="339326"/>
            <a:ext cx="8676455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b="1" dirty="0" smtClean="0">
                <a:solidFill>
                  <a:schemeClr val="tx1"/>
                </a:solidFill>
              </a:rPr>
              <a:t>NUEVOS INFORMES CON INTEGRACION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747686" y="1694498"/>
            <a:ext cx="364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DE DONDE VIENEN – A DONDE VAN</a:t>
            </a:r>
            <a:endParaRPr lang="es-A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6896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58" y="5555679"/>
            <a:ext cx="1116479" cy="9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01" y="5471678"/>
            <a:ext cx="1116479" cy="9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2555776" y="3068960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55776" y="432967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2555776" y="5013176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5508104" y="3068960"/>
            <a:ext cx="88821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508104" y="4329671"/>
            <a:ext cx="8882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436096" y="4941168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9" y="4117890"/>
            <a:ext cx="1685588" cy="6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28" y="4085081"/>
            <a:ext cx="1685588" cy="6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95567" y="1780441"/>
            <a:ext cx="107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rgbClr val="FF0000"/>
                </a:solidFill>
              </a:rPr>
              <a:t>82 %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0028" y="3392996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rgbClr val="FF0000"/>
                </a:solidFill>
              </a:rPr>
              <a:t>12 %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72324" y="4763792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rgbClr val="FF0000"/>
                </a:solidFill>
              </a:rPr>
              <a:t>06 %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015530" y="1764640"/>
            <a:ext cx="1047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rgbClr val="FF0000"/>
                </a:solidFill>
              </a:rPr>
              <a:t>75 %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059991" y="3377195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rgbClr val="FF0000"/>
                </a:solidFill>
              </a:rPr>
              <a:t>15 %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92287" y="4747991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rgbClr val="FF0000"/>
                </a:solidFill>
              </a:rPr>
              <a:t>10 %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960294" y="266004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Linea 2002</a:t>
            </a:r>
            <a:endParaRPr lang="es-A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7" y="2356681"/>
            <a:ext cx="186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90" y="2402396"/>
            <a:ext cx="186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7" grpId="0"/>
      <p:bldP spid="21" grpId="0"/>
      <p:bldP spid="22" grpId="0"/>
      <p:bldP spid="23" grpId="0"/>
      <p:bldP spid="24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2483767" y="764704"/>
            <a:ext cx="4176465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ISO 27001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3" y="2690113"/>
            <a:ext cx="2343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07" y="2700779"/>
            <a:ext cx="3559205" cy="296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31307" y="1605638"/>
            <a:ext cx="788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Instalación del equipo generador (DAEWOO) para abastecer al servidor en caso de cortes eléctricos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006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2483767" y="764704"/>
            <a:ext cx="4176465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ISO 27001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31307" y="1605638"/>
            <a:ext cx="788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Instalación de 4 cámaras de seguridad TENVIS  </a:t>
            </a:r>
            <a:endParaRPr lang="es-A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7" y="2395964"/>
            <a:ext cx="2327933" cy="32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105954" cy="291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683568" y="1412776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AR" sz="1200" dirty="0"/>
          </a:p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2491890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000" dirty="0" smtClean="0"/>
              <a:t>Países desarrollados no </a:t>
            </a:r>
            <a:r>
              <a:rPr lang="es-AR" sz="3000" dirty="0" smtClean="0"/>
              <a:t>son aquellos </a:t>
            </a:r>
            <a:r>
              <a:rPr lang="es-AR" sz="3000" dirty="0" smtClean="0"/>
              <a:t>donde los pobres van a trabajar en </a:t>
            </a:r>
            <a:r>
              <a:rPr lang="es-AR" sz="3000" dirty="0" smtClean="0"/>
              <a:t>auto, </a:t>
            </a:r>
            <a:r>
              <a:rPr lang="es-AR" sz="3000" dirty="0" smtClean="0"/>
              <a:t>sino donde la clase alta va a trabajar en medio </a:t>
            </a:r>
            <a:r>
              <a:rPr lang="es-AR" sz="3000" smtClean="0"/>
              <a:t>de </a:t>
            </a:r>
            <a:r>
              <a:rPr lang="es-AR" sz="3000" smtClean="0"/>
              <a:t>transporte.-</a:t>
            </a:r>
            <a:endParaRPr lang="es-AR" sz="3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618440"/>
            <a:ext cx="1264651" cy="995258"/>
          </a:xfrm>
          <a:prstGeom prst="rect">
            <a:avLst/>
          </a:prstGeom>
        </p:spPr>
      </p:pic>
      <p:pic>
        <p:nvPicPr>
          <p:cNvPr id="7" name="Picture 2" descr="ISO -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65080"/>
            <a:ext cx="8239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66" y="5704113"/>
            <a:ext cx="812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2123728" y="6309319"/>
            <a:ext cx="489654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1200" b="1" dirty="0" smtClean="0">
                <a:solidFill>
                  <a:schemeClr val="tx1"/>
                </a:solidFill>
              </a:rPr>
              <a:t> FUENTE: Interbanking http://www.interbanking.com.ar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6784"/>
            <a:ext cx="7502699" cy="317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Marcador de texto"/>
          <p:cNvSpPr txBox="1">
            <a:spLocks/>
          </p:cNvSpPr>
          <p:nvPr/>
        </p:nvSpPr>
        <p:spPr>
          <a:xfrm>
            <a:off x="1953816" y="481472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Estado de Cuenta Global SUBE y Cuenta ACTrans</a:t>
            </a:r>
          </a:p>
        </p:txBody>
      </p:sp>
    </p:spTree>
    <p:extLst>
      <p:ext uri="{BB962C8B-B14F-4D97-AF65-F5344CB8AC3E}">
        <p14:creationId xmlns:p14="http://schemas.microsoft.com/office/powerpoint/2010/main" val="14673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2123728" y="6309319"/>
            <a:ext cx="489654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1200" b="1" dirty="0" smtClean="0">
                <a:solidFill>
                  <a:schemeClr val="tx1"/>
                </a:solidFill>
              </a:rPr>
              <a:t> FUENTE: Interbanking http://www.interbanking.com.ar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9292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69" y="2132856"/>
            <a:ext cx="3535461" cy="361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Marcador de texto"/>
          <p:cNvSpPr txBox="1">
            <a:spLocks/>
          </p:cNvSpPr>
          <p:nvPr/>
        </p:nvSpPr>
        <p:spPr>
          <a:xfrm>
            <a:off x="1953816" y="481472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Estado de Cuenta Global SUBE y Cuenta ACTrans</a:t>
            </a:r>
          </a:p>
        </p:txBody>
      </p:sp>
    </p:spTree>
    <p:extLst>
      <p:ext uri="{BB962C8B-B14F-4D97-AF65-F5344CB8AC3E}">
        <p14:creationId xmlns:p14="http://schemas.microsoft.com/office/powerpoint/2010/main" val="35805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2123728" y="6309319"/>
            <a:ext cx="489654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1200" b="1" dirty="0" smtClean="0">
                <a:solidFill>
                  <a:schemeClr val="tx1"/>
                </a:solidFill>
              </a:rPr>
              <a:t> FUENTE: Interbanking http://www.interbanking.com.ar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8" y="2279551"/>
            <a:ext cx="8659044" cy="28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Marcador de texto"/>
          <p:cNvSpPr txBox="1">
            <a:spLocks/>
          </p:cNvSpPr>
          <p:nvPr/>
        </p:nvSpPr>
        <p:spPr>
          <a:xfrm>
            <a:off x="1953816" y="481472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Estado de Cuenta Global SUBE y Cuenta ACTrans</a:t>
            </a:r>
          </a:p>
        </p:txBody>
      </p:sp>
    </p:spTree>
    <p:extLst>
      <p:ext uri="{BB962C8B-B14F-4D97-AF65-F5344CB8AC3E}">
        <p14:creationId xmlns:p14="http://schemas.microsoft.com/office/powerpoint/2010/main" val="13312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0770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2123728" y="6309319"/>
            <a:ext cx="489654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1200" b="1" dirty="0" smtClean="0">
                <a:solidFill>
                  <a:schemeClr val="tx1"/>
                </a:solidFill>
              </a:rPr>
              <a:t> FUENTE: Interbanking http://www.interbanking.com.ar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10316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01" y="2301179"/>
            <a:ext cx="3965798" cy="355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Marcador de texto"/>
          <p:cNvSpPr txBox="1">
            <a:spLocks/>
          </p:cNvSpPr>
          <p:nvPr/>
        </p:nvSpPr>
        <p:spPr>
          <a:xfrm>
            <a:off x="1953816" y="481472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 smtClean="0">
                <a:solidFill>
                  <a:schemeClr val="tx1"/>
                </a:solidFill>
              </a:rPr>
              <a:t>Estado de Cuenta Global SUBE y Cuenta ACTrans</a:t>
            </a:r>
          </a:p>
        </p:txBody>
      </p:sp>
    </p:spTree>
    <p:extLst>
      <p:ext uri="{BB962C8B-B14F-4D97-AF65-F5344CB8AC3E}">
        <p14:creationId xmlns:p14="http://schemas.microsoft.com/office/powerpoint/2010/main" val="28789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45282</TotalTime>
  <Words>1214</Words>
  <Application>Microsoft Office PowerPoint</Application>
  <PresentationFormat>Presentación en pantalla (4:3)</PresentationFormat>
  <Paragraphs>232</Paragraphs>
  <Slides>57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Forma de onda</vt:lpstr>
      <vt:lpstr>A.C.Trans   ASOCIACION CIVIL DEL TRANSPORTE  COADMINISTRADOR Y AUDITOR DEL S.U.B.E  SISTEMA ÚNICO DE BOLETO  ELECTRONICO </vt:lpstr>
      <vt:lpstr>Presentación de PowerPoint</vt:lpstr>
      <vt:lpstr> 2. Estado de Cuenta Global SUBE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Big Data</vt:lpstr>
      <vt:lpstr>Big Data</vt:lpstr>
      <vt:lpstr>Totales SUBE (RMBA/Sube Nacional)</vt:lpstr>
      <vt:lpstr>Big Data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ACTrans diariamente se llevan a cabo una serie de controles y</dc:title>
  <dc:creator>Rodrigo</dc:creator>
  <cp:lastModifiedBy>Usuario de Windows</cp:lastModifiedBy>
  <cp:revision>480</cp:revision>
  <cp:lastPrinted>2018-03-19T15:04:27Z</cp:lastPrinted>
  <dcterms:created xsi:type="dcterms:W3CDTF">2015-03-20T13:42:12Z</dcterms:created>
  <dcterms:modified xsi:type="dcterms:W3CDTF">2018-03-20T13:10:35Z</dcterms:modified>
</cp:coreProperties>
</file>