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69" r:id="rId3"/>
    <p:sldId id="409" r:id="rId4"/>
    <p:sldId id="410" r:id="rId5"/>
    <p:sldId id="411" r:id="rId6"/>
    <p:sldId id="412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294" r:id="rId51"/>
    <p:sldId id="357" r:id="rId52"/>
    <p:sldId id="297" r:id="rId53"/>
    <p:sldId id="358" r:id="rId54"/>
    <p:sldId id="469" r:id="rId55"/>
    <p:sldId id="359" r:id="rId56"/>
    <p:sldId id="468" r:id="rId57"/>
    <p:sldId id="458" r:id="rId58"/>
    <p:sldId id="457" r:id="rId59"/>
    <p:sldId id="459" r:id="rId60"/>
    <p:sldId id="460" r:id="rId61"/>
    <p:sldId id="461" r:id="rId62"/>
    <p:sldId id="462" r:id="rId63"/>
    <p:sldId id="463" r:id="rId64"/>
    <p:sldId id="464" r:id="rId65"/>
    <p:sldId id="465" r:id="rId66"/>
    <p:sldId id="466" r:id="rId67"/>
    <p:sldId id="467" r:id="rId68"/>
    <p:sldId id="291" r:id="rId69"/>
    <p:sldId id="292" r:id="rId70"/>
    <p:sldId id="268" r:id="rId71"/>
  </p:sldIdLst>
  <p:sldSz cx="9144000" cy="6858000" type="screen4x3"/>
  <p:notesSz cx="6881813" cy="92964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0652-87E5-41AF-B92B-7704E6A8B3D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89C50-62C9-4CF6-8E23-D2AA849981B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00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5ECC-7651-43D7-A52F-24051C7CBBD9}" type="slidenum">
              <a:rPr lang="es-AR" smtClean="0"/>
              <a:t>39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627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90D2E75-FAA9-4C8C-B834-5A2A97FD9D37}" type="datetimeFigureOut">
              <a:rPr lang="es-AR" smtClean="0"/>
              <a:t>15/9/2017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8D0C493-5A27-4418-9F25-A5991C3D6A28}" type="slidenum">
              <a:rPr lang="es-AR" smtClean="0"/>
              <a:t>‹#›</a:t>
            </a:fld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5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ctrans.com.ar" TargetMode="External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988840"/>
            <a:ext cx="7772400" cy="4320480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A.C.Trans </a:t>
            </a:r>
            <a: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ASOCIACION CIVIL DEL TRANSPORTE</a:t>
            </a:r>
            <a:b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COADMINISTRADOR Y AUDITOR DEL </a:t>
            </a:r>
            <a:r>
              <a:rPr lang="es-E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S.U.B.E</a:t>
            </a:r>
            <a:br>
              <a:rPr lang="es-E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ÚNICO DE BOLETO </a:t>
            </a:r>
            <a:b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ELECTRONICO</a:t>
            </a:r>
            <a: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s-AR" sz="2400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0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2423970"/>
            <a:ext cx="2664296" cy="2123938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Al ingresar a la 1era opción se podrá observar la cantidad de kms realizada por cada interno de la línea seleccionada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2510697" cy="4290343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63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8778" y="360196"/>
            <a:ext cx="6552728" cy="758868"/>
          </a:xfrm>
        </p:spPr>
        <p:txBody>
          <a:bodyPr>
            <a:noAutofit/>
          </a:bodyPr>
          <a:lstStyle/>
          <a:p>
            <a:r>
              <a:rPr lang="es-AR" sz="2400" dirty="0" smtClean="0">
                <a:solidFill>
                  <a:schemeClr val="tx1"/>
                </a:solidFill>
              </a:rPr>
              <a:t>Al ingresar a la 2da opción se podrá observar</a:t>
            </a: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3011494" cy="5154489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076056" y="1392819"/>
            <a:ext cx="282139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Cantidad de kms realizados en la fecha seleccionada</a:t>
            </a:r>
            <a:endParaRPr lang="es-AR" sz="14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48064" y="2182546"/>
            <a:ext cx="282139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Cantidad de kms Acumulados hasta la fecha seleccionada</a:t>
            </a:r>
            <a:endParaRPr lang="es-AR" sz="14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162193" y="3054596"/>
            <a:ext cx="282139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Detalle con número de Interno/s que poseen posibles errores</a:t>
            </a:r>
            <a:endParaRPr lang="es-AR" sz="1400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4415142" y="1896875"/>
            <a:ext cx="6609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4415142" y="2644875"/>
            <a:ext cx="6609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4415142" y="3481051"/>
            <a:ext cx="6609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2423970"/>
            <a:ext cx="2664296" cy="789006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En esta pantalla podrá seleccionar gráficos o estadísticas</a:t>
            </a:r>
            <a:endParaRPr lang="es-AR" sz="1400" dirty="0">
              <a:solidFill>
                <a:schemeClr val="tx1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43808" y="332656"/>
            <a:ext cx="2664296" cy="75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Al ingresar a la 3era opción se podrá observar</a:t>
            </a:r>
            <a:endParaRPr lang="es-AR" sz="1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2793151" cy="4786312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58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2423970"/>
            <a:ext cx="2664296" cy="1221054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En la opción Gráficos encontrará: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Gráfico de Kilómetros acumulados a la fecha de consulta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09" y="836712"/>
            <a:ext cx="3077933" cy="5282892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00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1916832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En la opción Estadísticas encontrará: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Tabla de Internos con error discriminada por día de proceso y con un total acumulado a la fecha de consulta.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908720"/>
            <a:ext cx="3009175" cy="5156489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14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44824"/>
            <a:ext cx="2235755" cy="3831165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042840" y="2746394"/>
            <a:ext cx="3312368" cy="202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Podrá seleccionar la línea que desea consultar en el caso que posea mas de una en la Empresa de Transporte.</a:t>
            </a:r>
          </a:p>
          <a:p>
            <a:endParaRPr lang="es-AR" sz="1400" dirty="0"/>
          </a:p>
          <a:p>
            <a:r>
              <a:rPr lang="es-AR" sz="1400" dirty="0" smtClean="0"/>
              <a:t>En la pantalla se visualiza el monto total de recaudación del día consultado y la cantidad total de internos que transmitieron correctamente.</a:t>
            </a:r>
          </a:p>
          <a:p>
            <a:endParaRPr lang="es-AR" sz="1400" dirty="0"/>
          </a:p>
        </p:txBody>
      </p:sp>
      <p:cxnSp>
        <p:nvCxnSpPr>
          <p:cNvPr id="14" name="13 Conector recto de flecha"/>
          <p:cNvCxnSpPr>
            <a:stCxn id="4" idx="3"/>
            <a:endCxn id="5" idx="1"/>
          </p:cNvCxnSpPr>
          <p:nvPr/>
        </p:nvCxnSpPr>
        <p:spPr>
          <a:xfrm flipV="1">
            <a:off x="4287475" y="3760406"/>
            <a:ext cx="755365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1708472" y="908720"/>
            <a:ext cx="559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latin typeface="+mj-lt"/>
              </a:rPr>
              <a:t>Ingresando</a:t>
            </a:r>
            <a:r>
              <a:rPr lang="es-AR" sz="2400" dirty="0" smtClean="0"/>
              <a:t> en la opción Recaudación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3035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1916832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Al seleccionar la línea deseada la APP despliega el siguiente submenú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2927449" cy="5040925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28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497547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En la 1era opción podrán observar la Recaudación total de la línea como así también el detalle de recaudación interno por interno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55407"/>
            <a:ext cx="3009175" cy="5156489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34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497547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En la 2da opción podrá observar 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la composición tarifaria de la línea para la fecha seleccionada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57152"/>
            <a:ext cx="3000357" cy="5164136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52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0" y="548680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En la 3era opción podrán observar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La opción de gráficos 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3240360" cy="5561678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cxnSp>
        <p:nvCxnSpPr>
          <p:cNvPr id="6" name="5 Conector recto de flecha"/>
          <p:cNvCxnSpPr/>
          <p:nvPr/>
        </p:nvCxnSpPr>
        <p:spPr>
          <a:xfrm>
            <a:off x="4932040" y="1916832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>
          <a:xfrm>
            <a:off x="5586666" y="2636912"/>
            <a:ext cx="266429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Boleto promedio del día seleccionado</a:t>
            </a:r>
            <a:endParaRPr lang="es-AR" sz="14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740716" y="3573016"/>
            <a:ext cx="266429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Boleto promedio ponderando todas las fechas desde el inicio del mes hasta la fecha seleccionada</a:t>
            </a:r>
            <a:endParaRPr lang="es-AR" sz="1400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4932040" y="3104964"/>
            <a:ext cx="8086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4932040" y="3933056"/>
            <a:ext cx="8086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2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988840"/>
            <a:ext cx="7772400" cy="432048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s-ES" sz="2400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Contenido de la Presentación</a:t>
            </a:r>
            <a: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s-E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s-ES" sz="24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s-ES" sz="24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s-E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1.Introducción a los Nuevos desarrollos ACTrans</a:t>
            </a:r>
            <a:r>
              <a:rPr lang="es-E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s-E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s-E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2. </a:t>
            </a:r>
            <a:r>
              <a:rPr lang="es-AR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ACTrans APP</a:t>
            </a:r>
            <a:br>
              <a:rPr lang="es-AR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s-E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es-E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es-E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ACTransito</a:t>
            </a:r>
            <a:br>
              <a:rPr lang="es-E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s-AR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4.ACTrack</a:t>
            </a:r>
            <a:r>
              <a:rPr lang="es-AR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s-AR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s-AR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5.Terminales móviles de inspección - TMI</a:t>
            </a:r>
            <a:br>
              <a:rPr lang="es-AR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s-AR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6. ACTrans Web  -  Como </a:t>
            </a:r>
            <a:r>
              <a:rPr lang="es-AR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Contactarnos</a:t>
            </a:r>
            <a:r>
              <a:rPr lang="es-AR" sz="24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s-AR" sz="24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s-A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060848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Ingresando a la opción de gráficos encontrará la recaudación acumulada desde el inicio del mes hasta la fecha seleccionada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41931"/>
            <a:ext cx="3168352" cy="5420421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56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24128" y="3089788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Al seleccionar la línea podrá observar la velocidad promedio por interno.</a:t>
            </a:r>
            <a:endParaRPr lang="es-AR" sz="1400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835696" y="908720"/>
            <a:ext cx="48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atin typeface="+mj-lt"/>
              </a:rPr>
              <a:t>Ingresando en la opción Velocidad Comercial</a:t>
            </a:r>
            <a:endParaRPr lang="es-AR" dirty="0">
              <a:latin typeface="+mj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06" y="1772816"/>
            <a:ext cx="3000375" cy="450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924944"/>
            <a:ext cx="2664296" cy="1008112"/>
          </a:xfrm>
        </p:spPr>
        <p:txBody>
          <a:bodyPr>
            <a:no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línea deseada la APP despliega el siguiente submenú</a:t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321945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6056" y="3356992"/>
            <a:ext cx="2664296" cy="936104"/>
          </a:xfrm>
        </p:spPr>
        <p:txBody>
          <a:bodyPr>
            <a:no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Ingresando en la primera opción podrá observar los datos </a:t>
            </a:r>
            <a:r>
              <a:rPr lang="es-AR" sz="1400" dirty="0" smtClean="0">
                <a:solidFill>
                  <a:schemeClr val="tx1"/>
                </a:solidFill>
              </a:rPr>
              <a:t>por interno.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31051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8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852936"/>
            <a:ext cx="2664296" cy="1080120"/>
          </a:xfrm>
        </p:spPr>
        <p:txBody>
          <a:bodyPr>
            <a:no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318135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357585" y="2924944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Ingresando en la </a:t>
            </a:r>
            <a:r>
              <a:rPr lang="es-AR" sz="1400" dirty="0" smtClean="0"/>
              <a:t>segunda </a:t>
            </a:r>
            <a:r>
              <a:rPr lang="es-AR" sz="1400" dirty="0"/>
              <a:t>opción podrá observar </a:t>
            </a:r>
            <a:r>
              <a:rPr lang="es-AR" sz="1400" dirty="0" smtClean="0"/>
              <a:t>las estadísticas de cada línea.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4331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96136" y="2996952"/>
            <a:ext cx="2264652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Al seleccionar la línea podrá observar la cantidad de kms y recaudación acumulada de cada interno.</a:t>
            </a:r>
            <a:endParaRPr lang="es-AR" sz="1400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135697" y="615181"/>
            <a:ext cx="392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atin typeface="+mj-lt"/>
              </a:rPr>
              <a:t>Ingresando en la opción Resumen</a:t>
            </a:r>
            <a:endParaRPr lang="es-AR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77" y="1340768"/>
            <a:ext cx="3235831" cy="464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6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868144" y="3068960"/>
            <a:ext cx="2232248" cy="864096"/>
          </a:xfrm>
        </p:spPr>
        <p:txBody>
          <a:bodyPr>
            <a:normAutofit fontScale="90000"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línea deseada la APP despliega el siguiente submenú</a:t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52336"/>
            <a:ext cx="2793077" cy="48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291503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Ingresando en la primera opción podrá observar los datos del día según cada interno.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33718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4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868144" y="2924944"/>
            <a:ext cx="2314600" cy="858424"/>
          </a:xfrm>
        </p:spPr>
        <p:txBody>
          <a:bodyPr>
            <a:normAutofit fontScale="90000"/>
          </a:bodyPr>
          <a:lstStyle/>
          <a:p>
            <a:r>
              <a:rPr lang="es-AR" sz="1400" dirty="0">
                <a:solidFill>
                  <a:schemeClr val="tx1"/>
                </a:solidFill>
                <a:latin typeface="+mn-lt"/>
              </a:rPr>
              <a:t>Al ingresar en la segunda opción </a:t>
            </a:r>
            <a:r>
              <a:rPr lang="es-AR" sz="1400" dirty="0" smtClean="0">
                <a:solidFill>
                  <a:schemeClr val="tx1"/>
                </a:solidFill>
                <a:latin typeface="+mn-lt"/>
              </a:rPr>
              <a:t>observará </a:t>
            </a:r>
            <a:r>
              <a:rPr lang="es-AR" sz="1400" dirty="0">
                <a:solidFill>
                  <a:schemeClr val="tx1"/>
                </a:solidFill>
                <a:latin typeface="+mn-lt"/>
              </a:rPr>
              <a:t>el resumen con los datos del mes</a:t>
            </a:r>
            <a:r>
              <a:rPr lang="es-AR" sz="1400" dirty="0" smtClean="0">
                <a:solidFill>
                  <a:schemeClr val="tx1"/>
                </a:solidFill>
                <a:latin typeface="+mn-lt"/>
              </a:rPr>
              <a:t>.</a:t>
            </a:r>
            <a:endParaRPr lang="es-AR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29432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80112" y="2727521"/>
            <a:ext cx="2957286" cy="2304256"/>
          </a:xfrm>
        </p:spPr>
        <p:txBody>
          <a:bodyPr>
            <a:no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 la línea podrá </a:t>
            </a:r>
            <a:r>
              <a:rPr lang="es-AR" sz="1400" dirty="0" smtClean="0">
                <a:solidFill>
                  <a:schemeClr val="tx1"/>
                </a:solidFill>
              </a:rPr>
              <a:t>acceder a la información detallada según interno y tarifas, como así también a diferentes gráficos y estadísticas.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En la pantalla se visualiza la cantidad de transacciones realizadas y su respectiva recaudación.</a:t>
            </a:r>
            <a:endParaRPr lang="es-AR" sz="1400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763688" y="908720"/>
            <a:ext cx="475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atin typeface="+mj-lt"/>
              </a:rPr>
              <a:t>Ingresando en la opción Pasajero Transportado</a:t>
            </a:r>
            <a:endParaRPr lang="es-AR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62" y="1624964"/>
            <a:ext cx="30003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6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548680"/>
            <a:ext cx="7200800" cy="1970311"/>
          </a:xfrm>
        </p:spPr>
        <p:txBody>
          <a:bodyPr>
            <a:normAutofit/>
          </a:bodyPr>
          <a:lstStyle/>
          <a:p>
            <a:r>
              <a:rPr lang="es-AR" sz="4900" dirty="0" smtClean="0">
                <a:solidFill>
                  <a:schemeClr val="tx1"/>
                </a:solidFill>
              </a:rPr>
              <a:t>Aplicación Móvil ACTrans</a:t>
            </a: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52" y="2564904"/>
            <a:ext cx="4359923" cy="33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28184" y="3068960"/>
            <a:ext cx="1738536" cy="1252728"/>
          </a:xfrm>
        </p:spPr>
        <p:txBody>
          <a:bodyPr>
            <a:norm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línea deseada la APP despliega el siguiente </a:t>
            </a:r>
            <a:r>
              <a:rPr lang="es-AR" sz="1400" dirty="0" smtClean="0">
                <a:solidFill>
                  <a:schemeClr val="tx1"/>
                </a:solidFill>
              </a:rPr>
              <a:t>submenú.</a:t>
            </a: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340768"/>
            <a:ext cx="28575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6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56176" y="3212976"/>
            <a:ext cx="1944216" cy="1224136"/>
          </a:xfrm>
        </p:spPr>
        <p:txBody>
          <a:bodyPr>
            <a:normAutofit fontScale="90000"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</a:t>
            </a:r>
            <a:r>
              <a:rPr lang="es-AR" sz="1400" dirty="0" smtClean="0">
                <a:solidFill>
                  <a:schemeClr val="tx1"/>
                </a:solidFill>
              </a:rPr>
              <a:t>primera opción se observa la cantidad de transacciones y recaudación de cada interno </a:t>
            </a: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2759"/>
            <a:ext cx="2813217" cy="484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8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300192" y="3068960"/>
            <a:ext cx="1738536" cy="1252728"/>
          </a:xfrm>
        </p:spPr>
        <p:txBody>
          <a:bodyPr>
            <a:normAutofit fontScale="90000"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</a:t>
            </a:r>
            <a:r>
              <a:rPr lang="es-AR" sz="1400" dirty="0" smtClean="0">
                <a:solidFill>
                  <a:schemeClr val="tx1"/>
                </a:solidFill>
              </a:rPr>
              <a:t>segunda opción podrá observar la cantidad de transacciones por tarifa.</a:t>
            </a: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22" y="1340768"/>
            <a:ext cx="29432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8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372200" y="2636912"/>
            <a:ext cx="1872208" cy="2736304"/>
          </a:xfrm>
        </p:spPr>
        <p:txBody>
          <a:bodyPr>
            <a:norm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</a:t>
            </a:r>
            <a:r>
              <a:rPr lang="es-AR" sz="1400" dirty="0" smtClean="0">
                <a:solidFill>
                  <a:schemeClr val="tx1"/>
                </a:solidFill>
              </a:rPr>
              <a:t>tercera opción se acede al siguiente submenú.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Además es posible observar diferentes estadísticas.</a:t>
            </a: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5148064" y="2708920"/>
            <a:ext cx="136815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5148064" y="3212976"/>
            <a:ext cx="1368152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5148064" y="4293096"/>
            <a:ext cx="1368152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5148064" y="4941168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V="1">
            <a:off x="5148064" y="5229200"/>
            <a:ext cx="1368152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5148064" y="5445224"/>
            <a:ext cx="1440160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28098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9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940152" y="2852936"/>
            <a:ext cx="1872208" cy="1800200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En la primera opción podrá observar un gráfico con la recaudación mensual acumulada de la línea.</a:t>
            </a: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31051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6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24128" y="2852936"/>
            <a:ext cx="2016224" cy="1800200"/>
          </a:xfrm>
        </p:spPr>
        <p:txBody>
          <a:bodyPr>
            <a:norm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 seleccionar la </a:t>
            </a:r>
            <a:r>
              <a:rPr lang="es-AR" sz="1400" dirty="0" smtClean="0">
                <a:solidFill>
                  <a:schemeClr val="tx1"/>
                </a:solidFill>
              </a:rPr>
              <a:t>segunda opción se acede al gráfico de transacciones acumuladas durante el mes correspondiente.</a:t>
            </a:r>
            <a:endParaRPr lang="es-AR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25" y="1268760"/>
            <a:ext cx="310515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1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96136" y="2852936"/>
            <a:ext cx="2664296" cy="187220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Al seleccionar la línea podrá observar el promedio de pasajeros transportados por kilómetro.</a:t>
            </a:r>
            <a:endParaRPr lang="es-AR" sz="1400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51720" y="743363"/>
            <a:ext cx="392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latin typeface="+mj-lt"/>
              </a:rPr>
              <a:t>Ingresando en la opción IPK</a:t>
            </a:r>
            <a:endParaRPr lang="es-AR" sz="2400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3019425" cy="44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2420888"/>
            <a:ext cx="2664296" cy="1512168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Al ingresar a cada línea se observa el IPK acumulado.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317182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0" y="1333266"/>
            <a:ext cx="2664296" cy="1008112"/>
          </a:xfrm>
        </p:spPr>
        <p:txBody>
          <a:bodyPr>
            <a:no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Ingresando a la opción Contáctenos podrán visualizar todos los datos de ACTrans</a:t>
            </a:r>
            <a:endParaRPr lang="es-AR" sz="1400" dirty="0">
              <a:solidFill>
                <a:schemeClr val="tx1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487758" y="2564904"/>
            <a:ext cx="26642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En esta pantalla podrán descargar el manual del usuario para la APP.</a:t>
            </a:r>
            <a:endParaRPr lang="es-AR" sz="1400" dirty="0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4234365" y="3068960"/>
            <a:ext cx="121895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0" y="1340768"/>
            <a:ext cx="2862675" cy="49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344816" cy="1872208"/>
          </a:xfrm>
        </p:spPr>
        <p:txBody>
          <a:bodyPr>
            <a:normAutofit fontScale="90000"/>
          </a:bodyPr>
          <a:lstStyle/>
          <a:p>
            <a:r>
              <a:rPr lang="es-AR" sz="4900" dirty="0" smtClean="0">
                <a:solidFill>
                  <a:schemeClr val="tx1"/>
                </a:solidFill>
              </a:rPr>
              <a:t>Aplicación Móvil ACTransito</a:t>
            </a: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52" y="2564904"/>
            <a:ext cx="4359923" cy="3391051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0"/>
          <a:stretch/>
        </p:blipFill>
        <p:spPr>
          <a:xfrm>
            <a:off x="395536" y="548680"/>
            <a:ext cx="839124" cy="9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20688"/>
            <a:ext cx="7200800" cy="5976664"/>
          </a:xfrm>
        </p:spPr>
        <p:txBody>
          <a:bodyPr>
            <a:noAutofit/>
          </a:bodyPr>
          <a:lstStyle/>
          <a:p>
            <a:pPr algn="l"/>
            <a:r>
              <a:rPr lang="es-AR" sz="1800" b="1" dirty="0">
                <a:solidFill>
                  <a:schemeClr val="tx1"/>
                </a:solidFill>
              </a:rPr>
              <a:t>En la APP ACTrans el usuario podrá encontrar la información más relevante de la Empresa de Transporte, dividida por sus correspondientes líneas. </a:t>
            </a:r>
            <a:r>
              <a:rPr lang="es-AR" sz="1800" dirty="0" smtClean="0">
                <a:solidFill>
                  <a:schemeClr val="tx1"/>
                </a:solidFill>
              </a:rPr>
              <a:t/>
            </a:r>
            <a:br>
              <a:rPr lang="es-AR" sz="1800" dirty="0" smtClean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>Los módulos desarrollados son los siguientes</a:t>
            </a:r>
            <a:r>
              <a:rPr lang="es-AR" sz="1800" dirty="0" smtClean="0">
                <a:solidFill>
                  <a:schemeClr val="tx1"/>
                </a:solidFill>
              </a:rPr>
              <a:t>:</a:t>
            </a:r>
            <a:br>
              <a:rPr lang="es-AR" sz="1800" dirty="0" smtClean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dirty="0" smtClean="0">
                <a:solidFill>
                  <a:schemeClr val="tx1"/>
                </a:solidFill>
              </a:rPr>
              <a:t>GPS</a:t>
            </a: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>Recaudación</a:t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>Velocidad Comercial (en desarrollo</a:t>
            </a:r>
            <a:r>
              <a:rPr lang="es-AR" sz="1800" dirty="0" smtClean="0">
                <a:solidFill>
                  <a:schemeClr val="tx1"/>
                </a:solidFill>
              </a:rPr>
              <a:t>)</a:t>
            </a:r>
            <a:br>
              <a:rPr lang="es-AR" sz="1800" dirty="0" smtClean="0">
                <a:solidFill>
                  <a:schemeClr val="tx1"/>
                </a:solidFill>
              </a:rPr>
            </a:br>
            <a:r>
              <a:rPr lang="es-AR" sz="1800" dirty="0" smtClean="0">
                <a:solidFill>
                  <a:schemeClr val="tx1"/>
                </a:solidFill>
              </a:rPr>
              <a:t>Resumen </a:t>
            </a: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> </a:t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u="sng" dirty="0">
                <a:solidFill>
                  <a:schemeClr val="tx1"/>
                </a:solidFill>
              </a:rPr>
              <a:t>Descarga de la APP </a:t>
            </a:r>
            <a:r>
              <a:rPr lang="es-AR" sz="1800" u="sng" dirty="0" smtClean="0">
                <a:solidFill>
                  <a:schemeClr val="tx1"/>
                </a:solidFill>
              </a:rPr>
              <a:t>ACTrans</a:t>
            </a:r>
            <a:br>
              <a:rPr lang="es-AR" sz="1800" u="sng" dirty="0" smtClean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>La aplicación se encontrará disponible para los distintos dispositivos móviles en sus respectivas tiendas de descargas y es totalmente gratuito</a:t>
            </a:r>
            <a:r>
              <a:rPr lang="es-AR" sz="1800" dirty="0" smtClean="0">
                <a:solidFill>
                  <a:schemeClr val="tx1"/>
                </a:solidFill>
              </a:rPr>
              <a:t>.</a:t>
            </a:r>
            <a:br>
              <a:rPr lang="es-AR" sz="1800" dirty="0" smtClean="0">
                <a:solidFill>
                  <a:schemeClr val="tx1"/>
                </a:solidFill>
              </a:rPr>
            </a:b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b="1" dirty="0">
                <a:solidFill>
                  <a:schemeClr val="tx1"/>
                </a:solidFill>
              </a:rPr>
              <a:t>Android    </a:t>
            </a:r>
            <a:r>
              <a:rPr lang="es-AR" sz="1800" b="1" dirty="0" smtClean="0">
                <a:solidFill>
                  <a:schemeClr val="tx1"/>
                </a:solidFill>
              </a:rPr>
              <a:t/>
            </a:r>
            <a:br>
              <a:rPr lang="es-AR" sz="1800" b="1" dirty="0" smtClean="0">
                <a:solidFill>
                  <a:schemeClr val="tx1"/>
                </a:solidFill>
              </a:rPr>
            </a:br>
            <a:r>
              <a:rPr lang="es-AR" sz="1800" b="1" dirty="0" smtClean="0">
                <a:solidFill>
                  <a:schemeClr val="tx1"/>
                </a:solidFill>
              </a:rPr>
              <a:t>    </a:t>
            </a: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b="1" dirty="0">
                <a:solidFill>
                  <a:schemeClr val="tx1"/>
                </a:solidFill>
              </a:rPr>
              <a:t>IOS              </a:t>
            </a:r>
            <a:r>
              <a:rPr lang="es-AR" sz="1800" b="1" dirty="0" smtClean="0">
                <a:solidFill>
                  <a:schemeClr val="tx1"/>
                </a:solidFill>
              </a:rPr>
              <a:t/>
            </a:r>
            <a:br>
              <a:rPr lang="es-AR" sz="1800" b="1" dirty="0" smtClean="0">
                <a:solidFill>
                  <a:schemeClr val="tx1"/>
                </a:solidFill>
              </a:rPr>
            </a:br>
            <a:r>
              <a:rPr lang="es-AR" sz="1800" b="1" dirty="0" smtClean="0">
                <a:solidFill>
                  <a:schemeClr val="tx1"/>
                </a:solidFill>
              </a:rPr>
              <a:t> </a:t>
            </a: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r>
              <a:rPr lang="es-AR" sz="1800" b="1" dirty="0">
                <a:solidFill>
                  <a:schemeClr val="tx1"/>
                </a:solidFill>
              </a:rPr>
              <a:t>Windows     </a:t>
            </a:r>
            <a:r>
              <a:rPr lang="es-AR" sz="1800" dirty="0">
                <a:solidFill>
                  <a:schemeClr val="tx1"/>
                </a:solidFill>
              </a:rPr>
              <a:t/>
            </a:r>
            <a:br>
              <a:rPr lang="es-AR" sz="1800" dirty="0">
                <a:solidFill>
                  <a:schemeClr val="tx1"/>
                </a:solidFill>
              </a:rPr>
            </a:br>
            <a:endParaRPr lang="es-AR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32" y="5085184"/>
            <a:ext cx="4937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61248"/>
            <a:ext cx="4206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39" y="6237312"/>
            <a:ext cx="8286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882625"/>
            <a:ext cx="7200800" cy="4824536"/>
          </a:xfrm>
        </p:spPr>
        <p:txBody>
          <a:bodyPr>
            <a:normAutofit/>
          </a:bodyPr>
          <a:lstStyle/>
          <a:p>
            <a:pPr algn="l"/>
            <a:r>
              <a:rPr lang="es-AR" sz="1700" b="1" dirty="0" smtClean="0">
                <a:solidFill>
                  <a:schemeClr val="tx1"/>
                </a:solidFill>
              </a:rPr>
              <a:t>La APP ACTransito es la primera aplicación destinada tanto al usuario de Transporte Público Automotor de Personas como a las Empresas de Transporte.  </a:t>
            </a:r>
            <a:br>
              <a:rPr lang="es-AR" sz="1700" b="1" dirty="0" smtClean="0">
                <a:solidFill>
                  <a:schemeClr val="tx1"/>
                </a:solidFill>
              </a:rPr>
            </a:br>
            <a:r>
              <a:rPr lang="es-AR" sz="1700" b="1" dirty="0">
                <a:solidFill>
                  <a:schemeClr val="tx1"/>
                </a:solidFill>
              </a:rPr>
              <a:t/>
            </a:r>
            <a:br>
              <a:rPr lang="es-AR" sz="1700" b="1" dirty="0">
                <a:solidFill>
                  <a:schemeClr val="tx1"/>
                </a:solidFill>
              </a:rPr>
            </a:br>
            <a:r>
              <a:rPr lang="es-AR" sz="1400" u="sng" dirty="0" smtClean="0">
                <a:solidFill>
                  <a:schemeClr val="tx1"/>
                </a:solidFill>
              </a:rPr>
              <a:t/>
            </a:r>
            <a:br>
              <a:rPr lang="es-AR" sz="1400" u="sng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>La aplicación se encontrará disponible para los distintos dispositivos móviles en sus respectivas tiendas de descargas y es totalmente gratuito</a:t>
            </a:r>
            <a:r>
              <a:rPr lang="es-AR" sz="1400" dirty="0" smtClean="0">
                <a:solidFill>
                  <a:schemeClr val="tx1"/>
                </a:solidFill>
              </a:rPr>
              <a:t>.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b="1" dirty="0">
                <a:solidFill>
                  <a:schemeClr val="tx1"/>
                </a:solidFill>
              </a:rPr>
              <a:t>Android    </a:t>
            </a:r>
            <a:r>
              <a:rPr lang="es-AR" sz="1400" b="1" dirty="0" smtClean="0">
                <a:solidFill>
                  <a:schemeClr val="tx1"/>
                </a:solidFill>
              </a:rPr>
              <a:t/>
            </a:r>
            <a:br>
              <a:rPr lang="es-AR" sz="1400" b="1" dirty="0" smtClean="0">
                <a:solidFill>
                  <a:schemeClr val="tx1"/>
                </a:solidFill>
              </a:rPr>
            </a:br>
            <a:r>
              <a:rPr lang="es-AR" sz="1400" b="1" dirty="0" smtClean="0">
                <a:solidFill>
                  <a:schemeClr val="tx1"/>
                </a:solidFill>
              </a:rPr>
              <a:t>    </a:t>
            </a: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b="1" dirty="0">
                <a:solidFill>
                  <a:schemeClr val="tx1"/>
                </a:solidFill>
              </a:rPr>
              <a:t>IOS              </a:t>
            </a:r>
            <a:r>
              <a:rPr lang="es-AR" sz="1400" b="1" dirty="0" smtClean="0">
                <a:solidFill>
                  <a:schemeClr val="tx1"/>
                </a:solidFill>
              </a:rPr>
              <a:t/>
            </a:r>
            <a:br>
              <a:rPr lang="es-AR" sz="1400" b="1" dirty="0" smtClean="0">
                <a:solidFill>
                  <a:schemeClr val="tx1"/>
                </a:solidFill>
              </a:rPr>
            </a:br>
            <a:r>
              <a:rPr lang="es-AR" sz="1400" b="1" dirty="0" smtClean="0">
                <a:solidFill>
                  <a:schemeClr val="tx1"/>
                </a:solidFill>
              </a:rPr>
              <a:t> </a:t>
            </a: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b="1" dirty="0">
                <a:solidFill>
                  <a:schemeClr val="tx1"/>
                </a:solidFill>
              </a:rPr>
              <a:t>Windows     </a:t>
            </a: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52" y="3608254"/>
            <a:ext cx="49371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52" y="4139294"/>
            <a:ext cx="4206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1" y="4628956"/>
            <a:ext cx="8286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066712" y="2468241"/>
            <a:ext cx="4716512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000" dirty="0" smtClean="0">
                <a:solidFill>
                  <a:schemeClr val="tx1"/>
                </a:solidFill>
              </a:rPr>
              <a:t>Le permitirá observar en tiempo real y tener una referencia de cómo se encuentra la traza de la línea que va a utilizar.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31640" y="338328"/>
            <a:ext cx="7355160" cy="1362480"/>
          </a:xfrm>
        </p:spPr>
        <p:txBody>
          <a:bodyPr>
            <a:normAutofit/>
          </a:bodyPr>
          <a:lstStyle/>
          <a:p>
            <a:r>
              <a:rPr lang="es-AR" sz="3600" dirty="0" smtClean="0">
                <a:solidFill>
                  <a:schemeClr val="tx1"/>
                </a:solidFill>
              </a:rPr>
              <a:t>Al usuario de Transporte Automotor</a:t>
            </a:r>
            <a:endParaRPr lang="es-AR" sz="3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3" y="2132856"/>
            <a:ext cx="1901205" cy="19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96433"/>
            <a:ext cx="1555179" cy="23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05" y="4034060"/>
            <a:ext cx="1721526" cy="271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3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215209" y="2492896"/>
            <a:ext cx="4860528" cy="2088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000" dirty="0" smtClean="0">
                <a:solidFill>
                  <a:schemeClr val="tx1"/>
                </a:solidFill>
              </a:rPr>
              <a:t>Le permitirá estar informada en tiempo real sobre el estado de su traza y poder tomar decisiones proactivas en función de los eventos que sucedan en los mismos, a través de las notificaciones recibidas por la aplicación (Por ejemplo inspector).</a:t>
            </a:r>
            <a:endParaRPr lang="es-AR" sz="2000" dirty="0">
              <a:solidFill>
                <a:schemeClr val="tx1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31640" y="338328"/>
            <a:ext cx="7355160" cy="1252728"/>
          </a:xfrm>
        </p:spPr>
        <p:txBody>
          <a:bodyPr/>
          <a:lstStyle/>
          <a:p>
            <a:r>
              <a:rPr lang="es-AR" dirty="0" smtClean="0">
                <a:solidFill>
                  <a:schemeClr val="tx1"/>
                </a:solidFill>
              </a:rPr>
              <a:t>A la Empresa de Transporte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2200275" cy="21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615063"/>
            <a:ext cx="1282940" cy="197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05" y="4509120"/>
            <a:ext cx="1420167" cy="22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Título"/>
          <p:cNvSpPr txBox="1">
            <a:spLocks/>
          </p:cNvSpPr>
          <p:nvPr/>
        </p:nvSpPr>
        <p:spPr>
          <a:xfrm>
            <a:off x="1357012" y="338328"/>
            <a:ext cx="735516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smtClean="0">
                <a:solidFill>
                  <a:schemeClr val="tx1"/>
                </a:solidFill>
              </a:rPr>
              <a:t>A la Empresa de Transporte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0" y="476672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4" y="2060848"/>
            <a:ext cx="2200275" cy="21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8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tx1"/>
                </a:solidFill>
              </a:rPr>
              <a:t>Cómo funciona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0" y="2060848"/>
            <a:ext cx="3834946" cy="186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331022"/>
            <a:ext cx="2369071" cy="206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164532" y="2912799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ACTransito compara las calles de los twits con el recorrido de las diferentes Lineas.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347864" y="4648671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ACTransito envía un mail al Dpto. de trafico de cada Empresa, cada vez que detecte que sus líneas se ven afectadas en el recorrido.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393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2135" y="397572"/>
            <a:ext cx="5544616" cy="1224136"/>
          </a:xfrm>
        </p:spPr>
        <p:txBody>
          <a:bodyPr>
            <a:noAutofit/>
          </a:bodyPr>
          <a:lstStyle/>
          <a:p>
            <a:r>
              <a:rPr lang="es-AR" sz="1600" b="1" dirty="0" smtClean="0">
                <a:solidFill>
                  <a:schemeClr val="tx1"/>
                </a:solidFill>
              </a:rPr>
              <a:t>A modo de ejemplo se toma la tienda de </a:t>
            </a:r>
            <a:r>
              <a:rPr lang="es-AR" sz="1600" b="1" dirty="0" err="1" smtClean="0">
                <a:solidFill>
                  <a:schemeClr val="tx1"/>
                </a:solidFill>
              </a:rPr>
              <a:t>Playstore</a:t>
            </a:r>
            <a:r>
              <a:rPr lang="es-AR" sz="1600" b="1" dirty="0" smtClean="0">
                <a:solidFill>
                  <a:schemeClr val="tx1"/>
                </a:solidFill>
              </a:rPr>
              <a:t> para Android</a:t>
            </a:r>
            <a:br>
              <a:rPr lang="es-AR" sz="1600" b="1" dirty="0" smtClean="0">
                <a:solidFill>
                  <a:schemeClr val="tx1"/>
                </a:solidFill>
              </a:rPr>
            </a:br>
            <a:r>
              <a:rPr lang="es-AR" sz="1600" b="1" dirty="0">
                <a:solidFill>
                  <a:schemeClr val="tx1"/>
                </a:solidFill>
              </a:rPr>
              <a:t/>
            </a:r>
            <a:br>
              <a:rPr lang="es-AR" sz="1600" b="1" dirty="0">
                <a:solidFill>
                  <a:schemeClr val="tx1"/>
                </a:solidFill>
              </a:rPr>
            </a:br>
            <a:r>
              <a:rPr lang="es-AR" sz="1600" b="1" dirty="0" smtClean="0">
                <a:solidFill>
                  <a:schemeClr val="tx1"/>
                </a:solidFill>
              </a:rPr>
              <a:t>Se realiza la búsqueda de la aplicación </a:t>
            </a:r>
            <a:br>
              <a:rPr lang="es-AR" sz="1600" b="1" dirty="0" smtClean="0">
                <a:solidFill>
                  <a:schemeClr val="tx1"/>
                </a:solidFill>
              </a:rPr>
            </a:br>
            <a:r>
              <a:rPr lang="es-AR" sz="1600" b="1" dirty="0" err="1" smtClean="0">
                <a:solidFill>
                  <a:schemeClr val="tx1"/>
                </a:solidFill>
              </a:rPr>
              <a:t>ACTransito</a:t>
            </a:r>
            <a:r>
              <a:rPr lang="es-AR" sz="1600" b="1" dirty="0" smtClean="0">
                <a:solidFill>
                  <a:schemeClr val="tx1"/>
                </a:solidFill>
              </a:rPr>
              <a:t> y se procede a su instalación.</a:t>
            </a:r>
            <a:endParaRPr lang="es-AR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9169"/>
          <a:stretch/>
        </p:blipFill>
        <p:spPr bwMode="auto">
          <a:xfrm>
            <a:off x="119598" y="1700808"/>
            <a:ext cx="2592288" cy="45781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15977"/>
          <a:stretch/>
        </p:blipFill>
        <p:spPr bwMode="auto">
          <a:xfrm>
            <a:off x="3042354" y="1700808"/>
            <a:ext cx="2764178" cy="45781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25178"/>
          <a:stretch/>
        </p:blipFill>
        <p:spPr bwMode="auto">
          <a:xfrm>
            <a:off x="6053808" y="1700808"/>
            <a:ext cx="2915816" cy="38884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75656" y="338328"/>
            <a:ext cx="7211144" cy="1252728"/>
          </a:xfrm>
        </p:spPr>
        <p:txBody>
          <a:bodyPr>
            <a:normAutofit/>
          </a:bodyPr>
          <a:lstStyle/>
          <a:p>
            <a:r>
              <a:rPr lang="es-AR" sz="2000" dirty="0" smtClean="0">
                <a:solidFill>
                  <a:schemeClr val="tx1"/>
                </a:solidFill>
              </a:rPr>
              <a:t>La Empresa de Transporte deberá informar a </a:t>
            </a:r>
            <a:r>
              <a:rPr lang="es-AR" sz="2000" dirty="0" err="1" smtClean="0">
                <a:solidFill>
                  <a:schemeClr val="tx1"/>
                </a:solidFill>
              </a:rPr>
              <a:t>ACTrans</a:t>
            </a:r>
            <a:r>
              <a:rPr lang="es-AR" sz="2000" dirty="0" smtClean="0">
                <a:solidFill>
                  <a:schemeClr val="tx1"/>
                </a:solidFill>
              </a:rPr>
              <a:t> la dirección de e-mail en la cual recibirán las notificaciones. </a:t>
            </a:r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71437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31640" y="338328"/>
            <a:ext cx="7355160" cy="1252728"/>
          </a:xfrm>
        </p:spPr>
        <p:txBody>
          <a:bodyPr>
            <a:normAutofit/>
          </a:bodyPr>
          <a:lstStyle/>
          <a:p>
            <a:r>
              <a:rPr lang="es-AR" sz="2000" dirty="0" smtClean="0">
                <a:solidFill>
                  <a:schemeClr val="tx1"/>
                </a:solidFill>
              </a:rPr>
              <a:t>Ante cada inconveniente surgido en su traza, la Empresa de Transporte recibirá un mail con el aviso correspondiente.</a:t>
            </a:r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675"/>
          <a:stretch/>
        </p:blipFill>
        <p:spPr bwMode="auto">
          <a:xfrm>
            <a:off x="323528" y="2636912"/>
            <a:ext cx="8280920" cy="281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5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b="9883"/>
          <a:stretch/>
        </p:blipFill>
        <p:spPr bwMode="auto">
          <a:xfrm>
            <a:off x="1619672" y="1268760"/>
            <a:ext cx="3456384" cy="525395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2 Conector recto de flecha"/>
          <p:cNvCxnSpPr>
            <a:stCxn id="2050" idx="3"/>
          </p:cNvCxnSpPr>
          <p:nvPr/>
        </p:nvCxnSpPr>
        <p:spPr>
          <a:xfrm flipV="1">
            <a:off x="5076056" y="3895738"/>
            <a:ext cx="1368152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6601085" y="2987797"/>
            <a:ext cx="1872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Dentro de la aplicación, al seleccionar una línea podrá ver si existe alguna calle con inconvenientes dentro de su traza.</a:t>
            </a:r>
            <a:endParaRPr lang="es-AR" sz="1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4046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/>
              <a:t>Menú Principal</a:t>
            </a:r>
            <a:endParaRPr lang="es-AR" sz="36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96" y="5589240"/>
            <a:ext cx="1443789" cy="11261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0" y="320973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852936"/>
            <a:ext cx="1584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/>
              <a:t>El icono de la casa (home) permite volver a la pantalla de menú inicial </a:t>
            </a:r>
          </a:p>
        </p:txBody>
      </p:sp>
      <p:cxnSp>
        <p:nvCxnSpPr>
          <p:cNvPr id="4" name="3 Conector recto de flecha"/>
          <p:cNvCxnSpPr/>
          <p:nvPr/>
        </p:nvCxnSpPr>
        <p:spPr>
          <a:xfrm flipH="1">
            <a:off x="1115616" y="1556792"/>
            <a:ext cx="1152128" cy="12961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5198981" y="2420888"/>
            <a:ext cx="1101211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198981" y="3429000"/>
            <a:ext cx="1101211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198981" y="4221088"/>
            <a:ext cx="110121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6546494" y="3066926"/>
            <a:ext cx="1584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Una vez seleccionada la línea a consultar se observarán las diferentes notificaciones del tránsito para esa línea en particular</a:t>
            </a:r>
            <a:endParaRPr lang="es-AR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526"/>
            <a:ext cx="8413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53369"/>
            <a:ext cx="1443789" cy="11261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 b="18587"/>
          <a:stretch/>
        </p:blipFill>
        <p:spPr bwMode="auto">
          <a:xfrm>
            <a:off x="2267744" y="1236319"/>
            <a:ext cx="2931237" cy="524714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14 Conector recto de flecha"/>
          <p:cNvCxnSpPr/>
          <p:nvPr/>
        </p:nvCxnSpPr>
        <p:spPr>
          <a:xfrm flipV="1">
            <a:off x="5198981" y="4439146"/>
            <a:ext cx="1173219" cy="7180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V="1">
            <a:off x="5198981" y="4798169"/>
            <a:ext cx="1173219" cy="129512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2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548680"/>
            <a:ext cx="7200800" cy="1970311"/>
          </a:xfrm>
        </p:spPr>
        <p:txBody>
          <a:bodyPr>
            <a:normAutofit/>
          </a:bodyPr>
          <a:lstStyle/>
          <a:p>
            <a:r>
              <a:rPr lang="es-AR" sz="4900" dirty="0" smtClean="0">
                <a:solidFill>
                  <a:schemeClr val="tx1"/>
                </a:solidFill>
              </a:rPr>
              <a:t>ACTrack</a:t>
            </a: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52" y="2564904"/>
            <a:ext cx="4359923" cy="33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76672"/>
            <a:ext cx="6192688" cy="1152128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 modo de ejemplo se toma la tienda de </a:t>
            </a:r>
            <a:r>
              <a:rPr lang="es-AR" sz="1400" dirty="0" err="1" smtClean="0">
                <a:solidFill>
                  <a:schemeClr val="tx1"/>
                </a:solidFill>
              </a:rPr>
              <a:t>Playstore</a:t>
            </a:r>
            <a:r>
              <a:rPr lang="es-AR" sz="1400" dirty="0" smtClean="0">
                <a:solidFill>
                  <a:schemeClr val="tx1"/>
                </a:solidFill>
              </a:rPr>
              <a:t> para Android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Se realiza la búsqueda de la aplicación 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ACTrans y se procede a su instalación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2727439" cy="4653136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72816"/>
            <a:ext cx="2698398" cy="4653136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72816"/>
            <a:ext cx="2928932" cy="4653136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50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412776"/>
            <a:ext cx="7772400" cy="4970220"/>
          </a:xfrm>
        </p:spPr>
        <p:txBody>
          <a:bodyPr>
            <a:normAutofit/>
          </a:bodyPr>
          <a:lstStyle/>
          <a:p>
            <a:r>
              <a:rPr lang="es-AR" sz="2700" b="1" dirty="0" smtClean="0">
                <a:solidFill>
                  <a:schemeClr val="tx1"/>
                </a:solidFill>
              </a:rPr>
              <a:t>GPS APP – </a:t>
            </a:r>
            <a:r>
              <a:rPr lang="es-AR" sz="2700" b="1" dirty="0" err="1" smtClean="0">
                <a:solidFill>
                  <a:schemeClr val="tx1"/>
                </a:solidFill>
              </a:rPr>
              <a:t>ACTrack</a:t>
            </a:r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r>
              <a:rPr lang="es-AR" sz="2400" dirty="0" smtClean="0">
                <a:solidFill>
                  <a:schemeClr val="tx1"/>
                </a:solidFill>
              </a:rPr>
              <a:t/>
            </a:r>
            <a:br>
              <a:rPr lang="es-AR" sz="2400" dirty="0" smtClean="0">
                <a:solidFill>
                  <a:schemeClr val="tx1"/>
                </a:solidFill>
              </a:rPr>
            </a:br>
            <a:r>
              <a:rPr lang="x-none" sz="1800" dirty="0">
                <a:solidFill>
                  <a:schemeClr val="tx1"/>
                </a:solidFill>
                <a:latin typeface="Arial" charset="0"/>
                <a:cs typeface="Arial" charset="0"/>
              </a:rPr>
              <a:t>ACTrack es una nueva aplicaci</a:t>
            </a:r>
            <a:r>
              <a:rPr lang="es-AR" sz="1800" dirty="0">
                <a:solidFill>
                  <a:schemeClr val="tx1"/>
                </a:solidFill>
                <a:latin typeface="Arial" charset="0"/>
                <a:cs typeface="Arial" charset="0"/>
              </a:rPr>
              <a:t>ó</a:t>
            </a:r>
            <a:r>
              <a:rPr lang="x-none" sz="1800" dirty="0">
                <a:solidFill>
                  <a:schemeClr val="tx1"/>
                </a:solidFill>
                <a:latin typeface="Arial" charset="0"/>
                <a:cs typeface="Arial" charset="0"/>
              </a:rPr>
              <a:t>n desarrollada por ACTrans para control del GPS en las Empresas de Transporte</a:t>
            </a:r>
            <a:r>
              <a:rPr lang="x-none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r>
              <a:rPr lang="x-none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x-none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x-none" sz="24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x-none" sz="24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s-AR" sz="2700" dirty="0" smtClean="0">
                <a:solidFill>
                  <a:schemeClr val="tx1"/>
                </a:solidFill>
              </a:rPr>
              <a:t/>
            </a:r>
            <a:br>
              <a:rPr lang="es-AR" sz="2700" dirty="0" smtClean="0">
                <a:solidFill>
                  <a:schemeClr val="tx1"/>
                </a:solidFill>
              </a:rPr>
            </a:br>
            <a:r>
              <a:rPr lang="es-AR" sz="2700" dirty="0" smtClean="0">
                <a:solidFill>
                  <a:schemeClr val="tx1"/>
                </a:solidFill>
              </a:rPr>
              <a:t/>
            </a:r>
            <a:br>
              <a:rPr lang="es-AR" sz="2700" dirty="0" smtClean="0">
                <a:solidFill>
                  <a:schemeClr val="tx1"/>
                </a:solidFill>
              </a:rPr>
            </a:br>
            <a:r>
              <a:rPr lang="es-AR" sz="2700" dirty="0" smtClean="0">
                <a:solidFill>
                  <a:schemeClr val="tx1"/>
                </a:solidFill>
              </a:rPr>
              <a:t/>
            </a:r>
            <a:br>
              <a:rPr lang="es-AR" sz="2700" dirty="0" smtClean="0">
                <a:solidFill>
                  <a:schemeClr val="tx1"/>
                </a:solidFill>
              </a:rPr>
            </a:br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93" y="2809559"/>
            <a:ext cx="45886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822868"/>
          </a:xfrm>
        </p:spPr>
        <p:txBody>
          <a:bodyPr>
            <a:normAutofit fontScale="90000"/>
          </a:bodyPr>
          <a:lstStyle/>
          <a:p>
            <a:r>
              <a:rPr lang="es-AR" sz="2700" dirty="0" smtClean="0">
                <a:solidFill>
                  <a:schemeClr val="tx1"/>
                </a:solidFill>
              </a:rPr>
              <a:t> </a:t>
            </a:r>
            <a:r>
              <a:rPr lang="es-AR" sz="2700" b="1" dirty="0" smtClean="0">
                <a:solidFill>
                  <a:schemeClr val="tx1"/>
                </a:solidFill>
              </a:rPr>
              <a:t>GPS APP – </a:t>
            </a:r>
            <a:r>
              <a:rPr lang="es-AR" sz="2700" b="1" dirty="0" err="1" smtClean="0">
                <a:solidFill>
                  <a:schemeClr val="tx1"/>
                </a:solidFill>
              </a:rPr>
              <a:t>ACTrack</a:t>
            </a:r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r>
              <a:rPr lang="es-AR" sz="2400" dirty="0" smtClean="0">
                <a:solidFill>
                  <a:schemeClr val="tx1"/>
                </a:solidFill>
              </a:rPr>
              <a:t/>
            </a:r>
            <a:br>
              <a:rPr lang="es-AR" sz="2400" dirty="0" smtClean="0">
                <a:solidFill>
                  <a:schemeClr val="tx1"/>
                </a:solidFill>
              </a:rPr>
            </a:br>
            <a:r>
              <a:rPr lang="es-AR" sz="2200" dirty="0" smtClean="0">
                <a:solidFill>
                  <a:schemeClr val="tx1"/>
                </a:solidFill>
              </a:rPr>
              <a:t>1 - Seguimiento del GPS donde las ET puedan observar el recorrido realizado por cada turno/servicio con todos los puntos intermedios registrados por cada cambio de sección. </a:t>
            </a:r>
            <a:br>
              <a:rPr lang="es-AR" sz="2200" dirty="0" smtClean="0">
                <a:solidFill>
                  <a:schemeClr val="tx1"/>
                </a:solidFill>
              </a:rPr>
            </a:br>
            <a:r>
              <a:rPr lang="es-AR" sz="2200" dirty="0" smtClean="0">
                <a:solidFill>
                  <a:schemeClr val="tx1"/>
                </a:solidFill>
              </a:rPr>
              <a:t/>
            </a:r>
            <a:br>
              <a:rPr lang="es-AR" sz="2200" dirty="0" smtClean="0">
                <a:solidFill>
                  <a:schemeClr val="tx1"/>
                </a:solidFill>
              </a:rPr>
            </a:br>
            <a:r>
              <a:rPr lang="es-AR" sz="2200" dirty="0" smtClean="0">
                <a:solidFill>
                  <a:schemeClr val="tx1"/>
                </a:solidFill>
              </a:rPr>
              <a:t>2- En esta sección pueden observar que cantidad de coches se desviaron del recorrido establecido para la ET.</a:t>
            </a:r>
            <a:br>
              <a:rPr lang="es-AR" sz="2200" dirty="0" smtClean="0">
                <a:solidFill>
                  <a:schemeClr val="tx1"/>
                </a:solidFill>
              </a:rPr>
            </a:br>
            <a:r>
              <a:rPr lang="es-AR" sz="2200" dirty="0">
                <a:solidFill>
                  <a:schemeClr val="tx1"/>
                </a:solidFill>
              </a:rPr>
              <a:t/>
            </a:r>
            <a:br>
              <a:rPr lang="es-AR" sz="2200" dirty="0">
                <a:solidFill>
                  <a:schemeClr val="tx1"/>
                </a:solidFill>
              </a:rPr>
            </a:br>
            <a:r>
              <a:rPr lang="es-AR" sz="2200" dirty="0" smtClean="0">
                <a:solidFill>
                  <a:schemeClr val="tx1"/>
                </a:solidFill>
              </a:rPr>
              <a:t>3- En esta opción el usuario podrá observar los internos en movimiento y así detectar problemas de concentración de coches.</a:t>
            </a:r>
            <a:r>
              <a:rPr lang="es-AR" sz="2200" dirty="0" smtClean="0">
                <a:solidFill>
                  <a:srgbClr val="FF0000"/>
                </a:solidFill>
              </a:rPr>
              <a:t> (off line</a:t>
            </a:r>
            <a:r>
              <a:rPr lang="es-AR" sz="2200" dirty="0" smtClean="0">
                <a:solidFill>
                  <a:srgbClr val="FF0000"/>
                </a:solidFill>
              </a:rPr>
              <a:t>)</a:t>
            </a:r>
            <a:br>
              <a:rPr lang="es-AR" sz="2200" dirty="0" smtClean="0">
                <a:solidFill>
                  <a:srgbClr val="FF0000"/>
                </a:solidFill>
              </a:rPr>
            </a:br>
            <a:r>
              <a:rPr lang="es-AR" sz="2200" dirty="0">
                <a:solidFill>
                  <a:srgbClr val="FF0000"/>
                </a:solidFill>
              </a:rPr>
              <a:t/>
            </a:r>
            <a:br>
              <a:rPr lang="es-AR" sz="2200" dirty="0">
                <a:solidFill>
                  <a:srgbClr val="FF0000"/>
                </a:solidFill>
              </a:rPr>
            </a:br>
            <a:r>
              <a:rPr lang="es-AR" sz="2200" dirty="0" smtClean="0">
                <a:solidFill>
                  <a:schemeClr val="tx1"/>
                </a:solidFill>
              </a:rPr>
              <a:t>4- Inicio / Cierre de Servicio define el punto </a:t>
            </a:r>
            <a:r>
              <a:rPr lang="es-AR" sz="2200" dirty="0" err="1" smtClean="0">
                <a:solidFill>
                  <a:schemeClr val="tx1"/>
                </a:solidFill>
              </a:rPr>
              <a:t>gps</a:t>
            </a:r>
            <a:r>
              <a:rPr lang="es-AR" sz="2200" dirty="0" smtClean="0">
                <a:solidFill>
                  <a:schemeClr val="tx1"/>
                </a:solidFill>
              </a:rPr>
              <a:t> donde se comienza y finaliza el servicio especifico de cada interno.</a:t>
            </a:r>
            <a:r>
              <a:rPr lang="es-AR" sz="2700" dirty="0" smtClean="0">
                <a:solidFill>
                  <a:schemeClr val="tx1"/>
                </a:solidFill>
              </a:rPr>
              <a:t/>
            </a:r>
            <a:br>
              <a:rPr lang="es-AR" sz="2700" dirty="0" smtClean="0">
                <a:solidFill>
                  <a:schemeClr val="tx1"/>
                </a:solidFill>
              </a:rPr>
            </a:br>
            <a:r>
              <a:rPr lang="es-AR" sz="2700" dirty="0" smtClean="0">
                <a:solidFill>
                  <a:schemeClr val="tx1"/>
                </a:solidFill>
              </a:rPr>
              <a:t/>
            </a:r>
            <a:br>
              <a:rPr lang="es-AR" sz="2700" dirty="0" smtClean="0">
                <a:solidFill>
                  <a:schemeClr val="tx1"/>
                </a:solidFill>
              </a:rPr>
            </a:br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608512"/>
          </a:xfrm>
        </p:spPr>
        <p:txBody>
          <a:bodyPr>
            <a:normAutofit/>
          </a:bodyPr>
          <a:lstStyle/>
          <a:p>
            <a:pPr algn="l"/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52959"/>
            <a:ext cx="8649638" cy="46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608512"/>
          </a:xfrm>
        </p:spPr>
        <p:txBody>
          <a:bodyPr>
            <a:normAutofit/>
          </a:bodyPr>
          <a:lstStyle/>
          <a:p>
            <a:pPr algn="l"/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0" y="1688781"/>
            <a:ext cx="8517562" cy="49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608512"/>
          </a:xfrm>
        </p:spPr>
        <p:txBody>
          <a:bodyPr>
            <a:normAutofit/>
          </a:bodyPr>
          <a:lstStyle/>
          <a:p>
            <a:pPr algn="l"/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5" y="1988840"/>
            <a:ext cx="8172400" cy="439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608512"/>
          </a:xfrm>
        </p:spPr>
        <p:txBody>
          <a:bodyPr>
            <a:normAutofit/>
          </a:bodyPr>
          <a:lstStyle/>
          <a:p>
            <a:pPr algn="l"/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5"/>
            <a:ext cx="8496944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608512"/>
          </a:xfrm>
        </p:spPr>
        <p:txBody>
          <a:bodyPr>
            <a:normAutofit/>
          </a:bodyPr>
          <a:lstStyle/>
          <a:p>
            <a:pPr algn="l"/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8316416" cy="4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1774484"/>
            <a:ext cx="7772400" cy="4608512"/>
          </a:xfrm>
        </p:spPr>
        <p:txBody>
          <a:bodyPr>
            <a:normAutofit/>
          </a:bodyPr>
          <a:lstStyle/>
          <a:p>
            <a:pPr algn="l"/>
            <a:r>
              <a:rPr lang="es-AR" sz="2700" dirty="0">
                <a:solidFill>
                  <a:schemeClr val="tx1"/>
                </a:solidFill>
              </a:rPr>
              <a:t/>
            </a:r>
            <a:br>
              <a:rPr lang="es-AR" sz="2700" dirty="0">
                <a:solidFill>
                  <a:schemeClr val="tx1"/>
                </a:solidFill>
              </a:rPr>
            </a:br>
            <a:endParaRPr lang="es-AR" sz="24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291513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548680"/>
            <a:ext cx="7200800" cy="1970311"/>
          </a:xfrm>
        </p:spPr>
        <p:txBody>
          <a:bodyPr>
            <a:normAutofit/>
          </a:bodyPr>
          <a:lstStyle/>
          <a:p>
            <a:r>
              <a:rPr lang="es-AR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Terminales móviles de inspección - TMI</a:t>
            </a: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52" y="2564904"/>
            <a:ext cx="4359923" cy="33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1002788" y="206084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 smtClean="0"/>
              <a:t>IPOS 396 multifunción - ACTrans  </a:t>
            </a:r>
          </a:p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27" y="3175915"/>
            <a:ext cx="5313499" cy="216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0072" y="1628800"/>
            <a:ext cx="3024336" cy="1296144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 través de un usuario y contraseña que será provisto por ACTrans podrá acceder a la aplicación.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>
                <a:solidFill>
                  <a:schemeClr val="tx1"/>
                </a:solidFill>
              </a:rPr>
              <a:t/>
            </a:r>
            <a:br>
              <a:rPr lang="es-AR" sz="1400" dirty="0">
                <a:solidFill>
                  <a:schemeClr val="tx1"/>
                </a:solidFill>
              </a:rPr>
            </a:b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1743"/>
            <a:ext cx="2808312" cy="4799827"/>
          </a:xfrm>
          <a:prstGeom prst="rect">
            <a:avLst/>
          </a:prstGeom>
          <a:noFill/>
          <a:ln w="9525">
            <a:solidFill>
              <a:schemeClr val="bg2">
                <a:alpha val="97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220072" y="2924944"/>
            <a:ext cx="3384376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b="1" dirty="0" smtClean="0"/>
              <a:t>Importante:</a:t>
            </a:r>
          </a:p>
          <a:p>
            <a:endParaRPr lang="es-AR" sz="1400" b="1" dirty="0" smtClean="0"/>
          </a:p>
          <a:p>
            <a:r>
              <a:rPr lang="es-AR" sz="1400" dirty="0" smtClean="0"/>
              <a:t>Para la obtención del Usuario y Contraseña, tiene que ser remitida nota desde la presidencia de la Empresa de Transporte con los autorizados para operar.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12700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sp>
        <p:nvSpPr>
          <p:cNvPr id="2" name="1 CuadroTexto"/>
          <p:cNvSpPr txBox="1"/>
          <p:nvPr/>
        </p:nvSpPr>
        <p:spPr>
          <a:xfrm>
            <a:off x="755576" y="2267580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CARACTERISTICAS:</a:t>
            </a: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7" y="2641781"/>
            <a:ext cx="1791956" cy="376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916930" y="2276891"/>
            <a:ext cx="324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Sistema Operativo: Linux </a:t>
            </a:r>
            <a:r>
              <a:rPr lang="es-AR" dirty="0" smtClean="0"/>
              <a:t>2.6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2932365" y="2617573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/>
              <a:t>Memoria: Mobile DDR 2 GB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938785" y="2993243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Pantalla: 3.5 pulgadas – color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2932365" y="3333479"/>
            <a:ext cx="2599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Teclado alfa numérico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941778" y="3702811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Impresora frontal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937971" y="4441667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Batería 30 mm Ion - Litio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941778" y="4063216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Lector sin contacto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951951" y="514750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GPS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968025" y="547717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WiFi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979935" y="580793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Peso 500 g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979935" y="6177269"/>
            <a:ext cx="321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Duración de la batería: 8 </a:t>
            </a:r>
            <a:r>
              <a:rPr lang="es-AR" dirty="0" err="1" smtClean="0"/>
              <a:t>hs</a:t>
            </a:r>
            <a:r>
              <a:rPr lang="es-AR" dirty="0" smtClean="0"/>
              <a:t>.-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951951" y="4810999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AR" dirty="0" smtClean="0"/>
              <a:t>GPRS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4873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80" y="2070941"/>
            <a:ext cx="1944216" cy="408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711993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61930" y="5660562"/>
            <a:ext cx="195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Botón verde (</a:t>
            </a:r>
            <a:r>
              <a:rPr lang="es-AR" sz="1400" dirty="0" err="1" smtClean="0"/>
              <a:t>Enter</a:t>
            </a:r>
            <a:r>
              <a:rPr lang="es-AR" sz="1400" dirty="0" smtClean="0"/>
              <a:t>): aceptar la </a:t>
            </a:r>
            <a:r>
              <a:rPr lang="es-AR" sz="1400" dirty="0" err="1" smtClean="0"/>
              <a:t>trx</a:t>
            </a:r>
            <a:r>
              <a:rPr lang="es-AR" sz="1400" dirty="0" smtClean="0"/>
              <a:t> </a:t>
            </a:r>
            <a:endParaRPr lang="es-AR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47251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444208" y="4385641"/>
            <a:ext cx="199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Botón rojo: Encendido y apagado del equipo</a:t>
            </a:r>
            <a:endParaRPr lang="es-AR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25347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81427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01659" y="3425649"/>
            <a:ext cx="178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Pantalla color 3.5 pulgadas</a:t>
            </a:r>
            <a:endParaRPr lang="es-AR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0928" y="2458674"/>
            <a:ext cx="965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1400" dirty="0" smtClean="0"/>
              <a:t>Impresora</a:t>
            </a:r>
            <a:endParaRPr lang="es-AR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167287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468286" y="5029501"/>
            <a:ext cx="174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Botón rojo (Cancel): cancelar la </a:t>
            </a:r>
            <a:r>
              <a:rPr lang="es-AR" sz="1400" dirty="0" err="1" smtClean="0"/>
              <a:t>trx</a:t>
            </a:r>
            <a:endParaRPr lang="es-AR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167286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208323" y="4905676"/>
            <a:ext cx="178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Teclado alfa </a:t>
            </a:r>
            <a:r>
              <a:rPr lang="es-AR" sz="1400" dirty="0" err="1" smtClean="0"/>
              <a:t>numerico</a:t>
            </a:r>
            <a:endParaRPr lang="es-AR" sz="1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1" y="3274887"/>
            <a:ext cx="1285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6059568" y="3244823"/>
            <a:ext cx="2222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/>
              <a:t>Contactless – tarjeta SUBE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8405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5" grpId="0"/>
      <p:bldP spid="18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4" y="2125846"/>
            <a:ext cx="2354886" cy="425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72" y="2370941"/>
            <a:ext cx="3070050" cy="357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40" y="3254499"/>
            <a:ext cx="1823432" cy="124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0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33094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26" y="2306671"/>
            <a:ext cx="3024336" cy="35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40" y="3254499"/>
            <a:ext cx="1969986" cy="134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3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98" y="2624698"/>
            <a:ext cx="2202157" cy="392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95" y="2604424"/>
            <a:ext cx="2180122" cy="39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52901" y="2218367"/>
            <a:ext cx="237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SIN ATRIBUTO SOCIAL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5742020" y="2235092"/>
            <a:ext cx="250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CON ATRIBUTO SOCIAL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787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6672"/>
            <a:ext cx="1262469" cy="993541"/>
          </a:xfrm>
          <a:prstGeom prst="rect">
            <a:avLst/>
          </a:prstGeom>
        </p:spPr>
      </p:pic>
      <p:sp>
        <p:nvSpPr>
          <p:cNvPr id="5" name="4 Marcador de texto"/>
          <p:cNvSpPr txBox="1">
            <a:spLocks/>
          </p:cNvSpPr>
          <p:nvPr/>
        </p:nvSpPr>
        <p:spPr>
          <a:xfrm>
            <a:off x="1686864" y="750133"/>
            <a:ext cx="561662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15749" y="1506850"/>
            <a:ext cx="8352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Presentación de las nuevas Terminales Móviles de Inspección  </a:t>
            </a:r>
          </a:p>
          <a:p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677175" y="2245514"/>
            <a:ext cx="814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ACTrans está trabajando en dos funcionalidades para las Terminales Móviles: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1259631" y="3068960"/>
            <a:ext cx="6479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 smtClean="0"/>
              <a:t>    TCT (TERMINAL COBRO EN TIERRA)</a:t>
            </a:r>
          </a:p>
          <a:p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979712" y="4685560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sz="1500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259631" y="3645024"/>
            <a:ext cx="7200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 smtClean="0"/>
              <a:t>    TAS </a:t>
            </a:r>
            <a:r>
              <a:rPr lang="es-AR" dirty="0"/>
              <a:t>(TERMINAL ATRIBUTO SOCIAL – VALIDADOR DE ATRIBUTO DE </a:t>
            </a:r>
            <a:r>
              <a:rPr lang="es-AR" dirty="0" smtClean="0"/>
              <a:t>   </a:t>
            </a:r>
          </a:p>
          <a:p>
            <a:r>
              <a:rPr lang="es-AR" dirty="0" smtClean="0"/>
              <a:t>          BOLETO ESTUDIANTIL</a:t>
            </a:r>
            <a:r>
              <a:rPr lang="es-AR" dirty="0"/>
              <a:t>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263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8364"/>
            <a:ext cx="8928992" cy="6701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872" y="-984127"/>
            <a:ext cx="2615873" cy="1968254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155" y="-2115616"/>
            <a:ext cx="2768254" cy="1765079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68960"/>
            <a:ext cx="101587" cy="101587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48611"/>
            <a:ext cx="101587" cy="101587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1850"/>
            <a:ext cx="101587" cy="101587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61" y="1481149"/>
            <a:ext cx="101587" cy="101587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86" y="1657414"/>
            <a:ext cx="101587" cy="101587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90725"/>
            <a:ext cx="101587" cy="101587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27901"/>
            <a:ext cx="101587" cy="101587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76455"/>
            <a:ext cx="101587" cy="101587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24" y="2392343"/>
            <a:ext cx="101587" cy="101587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5157"/>
            <a:ext cx="101587" cy="101587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350"/>
            <a:ext cx="101587" cy="101587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76456"/>
            <a:ext cx="101587" cy="101587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94737"/>
            <a:ext cx="101587" cy="101587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85" y="2671756"/>
            <a:ext cx="101587" cy="101587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51937"/>
            <a:ext cx="101587" cy="101587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90" y="1313700"/>
            <a:ext cx="101587" cy="101587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8" y="1103529"/>
            <a:ext cx="101587" cy="101587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984127"/>
            <a:ext cx="101587" cy="101587"/>
          </a:xfrm>
          <a:prstGeom prst="rect">
            <a:avLst/>
          </a:prstGeom>
        </p:spPr>
      </p:pic>
      <p:sp>
        <p:nvSpPr>
          <p:cNvPr id="39" name="38 CuadroTexto"/>
          <p:cNvSpPr txBox="1"/>
          <p:nvPr/>
        </p:nvSpPr>
        <p:spPr>
          <a:xfrm>
            <a:off x="1469981" y="1766291"/>
            <a:ext cx="1808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Tren Mitre</a:t>
            </a:r>
            <a:endParaRPr lang="es-AR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3153054" y="631102"/>
            <a:ext cx="2637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 San Martin</a:t>
            </a:r>
            <a:endParaRPr lang="es-A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1351684" y="1735513"/>
            <a:ext cx="2666114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s-AR" sz="3200" b="1" dirty="0" smtClean="0"/>
              <a:t>Punto de gran</a:t>
            </a:r>
          </a:p>
          <a:p>
            <a:pPr algn="ctr"/>
            <a:r>
              <a:rPr lang="es-AR" sz="3200" b="1" dirty="0" smtClean="0"/>
              <a:t>concentración</a:t>
            </a:r>
            <a:endParaRPr lang="es-AR" sz="3200" b="1" dirty="0"/>
          </a:p>
        </p:txBody>
      </p:sp>
      <p:pic>
        <p:nvPicPr>
          <p:cNvPr id="42" name="4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6664">
            <a:off x="6887421" y="-389921"/>
            <a:ext cx="292063" cy="355556"/>
          </a:xfrm>
          <a:prstGeom prst="rect">
            <a:avLst/>
          </a:prstGeom>
        </p:spPr>
      </p:pic>
      <p:sp>
        <p:nvSpPr>
          <p:cNvPr id="43" name="42 CuadroTexto"/>
          <p:cNvSpPr txBox="1"/>
          <p:nvPr/>
        </p:nvSpPr>
        <p:spPr>
          <a:xfrm>
            <a:off x="5644907" y="1278720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>
                <a:solidFill>
                  <a:schemeClr val="accent3">
                    <a:lumMod val="75000"/>
                  </a:schemeClr>
                </a:solidFill>
              </a:rPr>
              <a:t>Colectivo</a:t>
            </a:r>
            <a:endParaRPr lang="es-AR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6482722" y="284762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chemeClr val="accent3">
                    <a:lumMod val="75000"/>
                  </a:schemeClr>
                </a:solidFill>
              </a:rPr>
              <a:t>$</a:t>
            </a:r>
            <a:endParaRPr lang="es-A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40035 0.3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1893 0.4173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5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21268 0.1856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928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23073 0.2277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1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39601 0.0527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263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42743 0.081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409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45122 0.129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645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47482 0.1712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3" y="856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23073 0.3020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1509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8.4683E-7 L 0.26216 0.3322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8" y="1661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66451E-6 L 0.49757 0.2288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8" y="1143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4354E-6 L 0.29132 0.3873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1936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3901E-6 L 0.32066 0.4234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21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47987E-6 L 0.51423 0.3007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1503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677E-6 L 0.53785 0.3431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1714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528E-6 L 0.33698 0.4791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2394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8302E-6 L 0.56146 0.3914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1957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8825E-7 L 0.5849 0.4315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6" y="21564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37575E-7 L 0.35677 0.5414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2707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91485E-6 L 0.38177 0.5587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27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2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6474E-6 L 0.06927 0.3627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18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8" presetClass="emph" presetSubtype="0" accel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300000">
                                      <p:cBhvr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7 0.36279 L -0.03299 0.5518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9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75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75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825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25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250"/>
                            </p:stCondLst>
                            <p:childTnLst>
                              <p:par>
                                <p:cTn id="156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8750"/>
                            </p:stCondLst>
                            <p:childTnLst>
                              <p:par>
                                <p:cTn id="16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75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8750"/>
                            </p:stCondLst>
                            <p:childTnLst>
                              <p:par>
                                <p:cTn id="168" presetID="42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4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9250"/>
                            </p:stCondLst>
                            <p:childTnLst>
                              <p:par>
                                <p:cTn id="180" presetID="42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9750"/>
                            </p:stCondLst>
                            <p:childTnLst>
                              <p:par>
                                <p:cTn id="186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75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9750"/>
                            </p:stCondLst>
                            <p:childTnLst>
                              <p:par>
                                <p:cTn id="192" presetID="42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250"/>
                            </p:stCondLst>
                            <p:childTnLst>
                              <p:par>
                                <p:cTn id="198" presetID="1" presetClass="exit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250"/>
                            </p:stCondLst>
                            <p:childTnLst>
                              <p:par>
                                <p:cTn id="204" presetID="42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750"/>
                            </p:stCondLst>
                            <p:childTnLst>
                              <p:par>
                                <p:cTn id="210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75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750"/>
                            </p:stCondLst>
                            <p:childTnLst>
                              <p:par>
                                <p:cTn id="216" presetID="42" presetClass="entr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1250"/>
                            </p:stCondLst>
                            <p:childTnLst>
                              <p:par>
                                <p:cTn id="222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125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1250"/>
                            </p:stCondLst>
                            <p:childTnLst>
                              <p:par>
                                <p:cTn id="228" presetID="42" presetClass="entr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1750"/>
                            </p:stCondLst>
                            <p:childTnLst>
                              <p:par>
                                <p:cTn id="234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175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1750"/>
                            </p:stCondLst>
                            <p:childTnLst>
                              <p:par>
                                <p:cTn id="240" presetID="42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2250"/>
                            </p:stCondLst>
                            <p:childTnLst>
                              <p:par>
                                <p:cTn id="246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225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2250"/>
                            </p:stCondLst>
                            <p:childTnLst>
                              <p:par>
                                <p:cTn id="252" presetID="42" presetClass="entr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58" presetID="1" presetClass="exit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750"/>
                            </p:stCondLst>
                            <p:childTnLst>
                              <p:par>
                                <p:cTn id="2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2750"/>
                            </p:stCondLst>
                            <p:childTnLst>
                              <p:par>
                                <p:cTn id="264" presetID="42" presetClass="entr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3250"/>
                            </p:stCondLst>
                            <p:childTnLst>
                              <p:par>
                                <p:cTn id="270" presetID="1" presetClass="exit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3250"/>
                            </p:stCondLst>
                            <p:childTnLst>
                              <p:par>
                                <p:cTn id="2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3250"/>
                            </p:stCondLst>
                            <p:childTnLst>
                              <p:par>
                                <p:cTn id="276" presetID="42" presetClass="entr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3750"/>
                            </p:stCondLst>
                            <p:childTnLst>
                              <p:par>
                                <p:cTn id="282" presetID="1" presetClass="exit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3750"/>
                            </p:stCondLst>
                            <p:childTnLst>
                              <p:par>
                                <p:cTn id="2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3750"/>
                            </p:stCondLst>
                            <p:childTnLst>
                              <p:par>
                                <p:cTn id="288" presetID="42" presetClass="entr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4250"/>
                            </p:stCondLst>
                            <p:childTnLst>
                              <p:par>
                                <p:cTn id="294" presetID="1" presetClass="exit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4250"/>
                            </p:stCondLst>
                            <p:childTnLst>
                              <p:par>
                                <p:cTn id="2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4250"/>
                            </p:stCondLst>
                            <p:childTnLst>
                              <p:par>
                                <p:cTn id="300" presetID="42" presetClass="entr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4750"/>
                            </p:stCondLst>
                            <p:childTnLst>
                              <p:par>
                                <p:cTn id="306" presetID="1" presetClass="exit" presetSubtype="0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4750"/>
                            </p:stCondLst>
                            <p:childTnLst>
                              <p:par>
                                <p:cTn id="3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4750"/>
                            </p:stCondLst>
                            <p:childTnLst>
                              <p:par>
                                <p:cTn id="312" presetID="42" presetClass="entr" presetSubtype="0" fill="hold" grpId="2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5250"/>
                            </p:stCondLst>
                            <p:childTnLst>
                              <p:par>
                                <p:cTn id="318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250"/>
                            </p:stCondLst>
                            <p:childTnLst>
                              <p:par>
                                <p:cTn id="3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5250"/>
                            </p:stCondLst>
                            <p:childTnLst>
                              <p:par>
                                <p:cTn id="324" presetID="42" presetClass="entr" presetSubtype="0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5750"/>
                            </p:stCondLst>
                            <p:childTnLst>
                              <p:par>
                                <p:cTn id="330" presetID="1" presetClass="exit" presetSubtype="0" fill="hold" grpId="3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5750"/>
                            </p:stCondLst>
                            <p:childTnLst>
                              <p:par>
                                <p:cTn id="3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750"/>
                            </p:stCondLst>
                            <p:childTnLst>
                              <p:par>
                                <p:cTn id="336" presetID="42" presetClass="entr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6250"/>
                            </p:stCondLst>
                            <p:childTnLst>
                              <p:par>
                                <p:cTn id="342" presetID="1" presetClass="exit" presetSubtype="0" fill="hold" grpId="3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6250"/>
                            </p:stCondLst>
                            <p:childTnLst>
                              <p:par>
                                <p:cTn id="3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6250"/>
                            </p:stCondLst>
                            <p:childTnLst>
                              <p:par>
                                <p:cTn id="348" presetID="42" presetClass="entr" presetSubtype="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6750"/>
                            </p:stCondLst>
                            <p:childTnLst>
                              <p:par>
                                <p:cTn id="354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6750"/>
                            </p:stCondLst>
                            <p:childTnLst>
                              <p:par>
                                <p:cTn id="3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9 0.55209 L -0.3559 1.16088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8750"/>
                            </p:stCondLst>
                            <p:childTnLst>
                              <p:par>
                                <p:cTn id="3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93 0.41743 L 0.00712 -0.00255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-20999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35 0.37396 L -0.00139 0 " pathEditMode="relative" rAng="0" ptsTypes="AA">
                                      <p:cBhvr>
                                        <p:cTn id="3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-18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5" grpId="0"/>
      <p:bldP spid="45" grpId="1"/>
      <p:bldP spid="45" grpId="2"/>
      <p:bldP spid="45" grpId="3"/>
      <p:bldP spid="45" grpId="4"/>
      <p:bldP spid="45" grpId="5"/>
      <p:bldP spid="45" grpId="6"/>
      <p:bldP spid="45" grpId="7"/>
      <p:bldP spid="45" grpId="8"/>
      <p:bldP spid="45" grpId="9"/>
      <p:bldP spid="45" grpId="10"/>
      <p:bldP spid="45" grpId="11"/>
      <p:bldP spid="45" grpId="12"/>
      <p:bldP spid="45" grpId="13"/>
      <p:bldP spid="45" grpId="14"/>
      <p:bldP spid="45" grpId="15"/>
      <p:bldP spid="45" grpId="16"/>
      <p:bldP spid="45" grpId="17"/>
      <p:bldP spid="45" grpId="18"/>
      <p:bldP spid="45" grpId="19"/>
      <p:bldP spid="45" grpId="20"/>
      <p:bldP spid="45" grpId="21"/>
      <p:bldP spid="45" grpId="22"/>
      <p:bldP spid="45" grpId="23"/>
      <p:bldP spid="45" grpId="24"/>
      <p:bldP spid="45" grpId="25"/>
      <p:bldP spid="45" grpId="26"/>
      <p:bldP spid="45" grpId="27"/>
      <p:bldP spid="45" grpId="28"/>
      <p:bldP spid="45" grpId="29"/>
      <p:bldP spid="45" grpId="30"/>
      <p:bldP spid="45" grpId="31"/>
      <p:bldP spid="45" grpId="32"/>
      <p:bldP spid="45" grpId="33"/>
      <p:bldP spid="45" grpId="34"/>
      <p:bldP spid="45" grpId="35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8364"/>
            <a:ext cx="8928992" cy="6701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872" y="-984127"/>
            <a:ext cx="2615873" cy="1968254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979" y="-2115616"/>
            <a:ext cx="2768254" cy="1765079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68960"/>
            <a:ext cx="101587" cy="101587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48611"/>
            <a:ext cx="101587" cy="101587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1850"/>
            <a:ext cx="101587" cy="101587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61" y="1481149"/>
            <a:ext cx="101587" cy="101587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86" y="1657414"/>
            <a:ext cx="101587" cy="101587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90725"/>
            <a:ext cx="101587" cy="101587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27901"/>
            <a:ext cx="101587" cy="101587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76455"/>
            <a:ext cx="101587" cy="101587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24" y="2392343"/>
            <a:ext cx="101587" cy="101587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5157"/>
            <a:ext cx="101587" cy="101587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350"/>
            <a:ext cx="101587" cy="101587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76456"/>
            <a:ext cx="101587" cy="101587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94737"/>
            <a:ext cx="101587" cy="101587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85" y="2671756"/>
            <a:ext cx="101587" cy="101587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51937"/>
            <a:ext cx="101587" cy="101587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90" y="1313700"/>
            <a:ext cx="101587" cy="101587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8" y="1103529"/>
            <a:ext cx="101587" cy="101587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6" y="984127"/>
            <a:ext cx="101587" cy="101587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6664">
            <a:off x="6887421" y="-389921"/>
            <a:ext cx="292063" cy="355556"/>
          </a:xfrm>
          <a:prstGeom prst="rect">
            <a:avLst/>
          </a:prstGeom>
        </p:spPr>
      </p:pic>
      <p:sp>
        <p:nvSpPr>
          <p:cNvPr id="45" name="44 CuadroTexto"/>
          <p:cNvSpPr txBox="1"/>
          <p:nvPr/>
        </p:nvSpPr>
        <p:spPr>
          <a:xfrm>
            <a:off x="5868144" y="3573016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chemeClr val="accent3">
                    <a:lumMod val="75000"/>
                  </a:schemeClr>
                </a:solidFill>
              </a:rPr>
              <a:t>$</a:t>
            </a:r>
            <a:endParaRPr lang="es-A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89" y="6858000"/>
            <a:ext cx="101587" cy="10158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01676" y="2668407"/>
            <a:ext cx="2570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rgbClr val="FF0000"/>
                </a:solidFill>
              </a:rPr>
              <a:t>Terminal de cobro</a:t>
            </a:r>
          </a:p>
          <a:p>
            <a:pPr algn="ctr"/>
            <a:r>
              <a:rPr lang="es-AR" sz="2400" b="1" dirty="0" smtClean="0">
                <a:solidFill>
                  <a:srgbClr val="FF0000"/>
                </a:solidFill>
              </a:rPr>
              <a:t>en tierra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6522E-6 L 0.24184 -0.486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43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40035 0.374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11111E-6 L 0.51893 0.4173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2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0 L 0.21268 0.1856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928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1.48148E-6 L 0.23073 0.2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1138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4.81481E-6 L 0.39601 0.0527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263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3.33333E-6 L 0.42743 0.081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409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1.11111E-6 L 0.45122 0.129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645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1.85185E-6 L 0.47482 0.1712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3" y="856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7.40741E-7 L 0.23073 0.3020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1509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8.4683E-7 L 0.26216 0.332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8" y="1661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4.66451E-6 L 0.49757 0.2288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8" y="1143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1.94354E-6 L 0.29132 0.3873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1936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3.73901E-6 L 0.32066 0.4234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2117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3.47987E-6 L 0.51423 0.300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1503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1.7677E-6 L 0.53785 0.3431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1714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1.9528E-6 L 0.33698 0.4791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23947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-4.68302E-6 L 0.56146 0.3914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1957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1.38825E-7 L 0.5849 0.4315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6" y="215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8.37575E-7 L 0.35677 0.5414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2707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91485E-6 L 0.38177 0.558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27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75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24184 -0.48635 L 0.15521 -0.30787 " pathEditMode="relative" rAng="0" ptsTypes="AA">
                                      <p:cBhvr>
                                        <p:cTn id="113" dur="13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891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6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7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8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9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1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12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3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14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5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16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7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18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9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2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22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23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24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5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26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7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28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9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3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3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grpId="32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33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grpId="34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35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3050"/>
                            </p:stCondLst>
                            <p:childTnLst>
                              <p:par>
                                <p:cTn id="2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21 -0.30787 L 0.24965 -0.4863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8935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6474E-6 L 0.06927 0.3627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18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5050"/>
                            </p:stCondLst>
                            <p:childTnLst>
                              <p:par>
                                <p:cTn id="246" presetID="8" presetClass="emph" presetSubtype="0" accel="1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2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550"/>
                            </p:stCondLst>
                            <p:childTnLst>
                              <p:par>
                                <p:cTn id="2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7 0.36279 L -0.03299 0.55182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9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7550"/>
                            </p:stCondLst>
                            <p:childTnLst>
                              <p:par>
                                <p:cTn id="2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50"/>
                            </p:stCondLst>
                            <p:childTnLst>
                              <p:par>
                                <p:cTn id="25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7650"/>
                            </p:stCondLst>
                            <p:childTnLst>
                              <p:par>
                                <p:cTn id="25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7750"/>
                            </p:stCondLst>
                            <p:childTnLst>
                              <p:par>
                                <p:cTn id="26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7850"/>
                            </p:stCondLst>
                            <p:childTnLst>
                              <p:par>
                                <p:cTn id="26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795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805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8150"/>
                            </p:stCondLst>
                            <p:childTnLst>
                              <p:par>
                                <p:cTn id="2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8250"/>
                            </p:stCondLst>
                            <p:childTnLst>
                              <p:par>
                                <p:cTn id="27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835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8450"/>
                            </p:stCondLst>
                            <p:childTnLst>
                              <p:par>
                                <p:cTn id="28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8550"/>
                            </p:stCondLst>
                            <p:childTnLst>
                              <p:par>
                                <p:cTn id="28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8650"/>
                            </p:stCondLst>
                            <p:childTnLst>
                              <p:par>
                                <p:cTn id="28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8750"/>
                            </p:stCondLst>
                            <p:childTnLst>
                              <p:par>
                                <p:cTn id="29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8850"/>
                            </p:stCondLst>
                            <p:childTnLst>
                              <p:par>
                                <p:cTn id="29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8950"/>
                            </p:stCondLst>
                            <p:childTnLst>
                              <p:par>
                                <p:cTn id="29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9050"/>
                            </p:stCondLst>
                            <p:childTnLst>
                              <p:par>
                                <p:cTn id="30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9150"/>
                            </p:stCondLst>
                            <p:childTnLst>
                              <p:par>
                                <p:cTn id="30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9250"/>
                            </p:stCondLst>
                            <p:childTnLst>
                              <p:par>
                                <p:cTn id="3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9 0.55209 L -0.3559 1.16088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1250"/>
                            </p:stCondLst>
                            <p:childTnLst>
                              <p:par>
                                <p:cTn id="3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93 0.41736 L -0.00034 -0.00255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72" y="-20995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35 0.37407 L -0.00139 0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5" grpId="2"/>
      <p:bldP spid="45" grpId="3"/>
      <p:bldP spid="45" grpId="4"/>
      <p:bldP spid="45" grpId="5"/>
      <p:bldP spid="45" grpId="6"/>
      <p:bldP spid="45" grpId="7"/>
      <p:bldP spid="45" grpId="8"/>
      <p:bldP spid="45" grpId="9"/>
      <p:bldP spid="45" grpId="10"/>
      <p:bldP spid="45" grpId="11"/>
      <p:bldP spid="45" grpId="12"/>
      <p:bldP spid="45" grpId="13"/>
      <p:bldP spid="45" grpId="14"/>
      <p:bldP spid="45" grpId="15"/>
      <p:bldP spid="45" grpId="16"/>
      <p:bldP spid="45" grpId="17"/>
      <p:bldP spid="45" grpId="18"/>
      <p:bldP spid="45" grpId="19"/>
      <p:bldP spid="45" grpId="20"/>
      <p:bldP spid="45" grpId="21"/>
      <p:bldP spid="45" grpId="22"/>
      <p:bldP spid="45" grpId="23"/>
      <p:bldP spid="45" grpId="24"/>
      <p:bldP spid="45" grpId="25"/>
      <p:bldP spid="45" grpId="26"/>
      <p:bldP spid="45" grpId="27"/>
      <p:bldP spid="45" grpId="28"/>
      <p:bldP spid="45" grpId="29"/>
      <p:bldP spid="45" grpId="30"/>
      <p:bldP spid="45" grpId="31"/>
      <p:bldP spid="45" grpId="32"/>
      <p:bldP spid="45" grpId="33"/>
      <p:bldP spid="45" grpId="34"/>
      <p:bldP spid="45" grpId="35"/>
      <p:bldP spid="3" grpId="0"/>
      <p:bldP spid="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s-ES" sz="1200">
                <a:latin typeface="Cambria" pitchFamily="18" charset="0"/>
                <a:ea typeface="MS Mincho" pitchFamily="49" charset="-128"/>
                <a:cs typeface="Times New Roman" pitchFamily="18" charset="0"/>
              </a:rPr>
              <a:t>                                                                                 	   </a:t>
            </a:r>
            <a:endParaRPr lang="es-ES"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12293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42938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7 Marcador de contenido"/>
          <p:cNvSpPr>
            <a:spLocks noGrp="1"/>
          </p:cNvSpPr>
          <p:nvPr>
            <p:ph idx="1"/>
          </p:nvPr>
        </p:nvSpPr>
        <p:spPr>
          <a:xfrm>
            <a:off x="357188" y="1340768"/>
            <a:ext cx="8229600" cy="547260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s-AR" sz="20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ACTrans</a:t>
            </a:r>
            <a:r>
              <a:rPr lang="es-AR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Web  -  Como Contactarnos</a:t>
            </a:r>
            <a:endParaRPr lang="es-AR" sz="2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r>
              <a:rPr lang="es-AR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Página WEB: Con contenidos útiles para agilizar la gestión de la información.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s-AR" sz="2200" dirty="0">
                <a:latin typeface="Arial" charset="0"/>
                <a:cs typeface="Arial" charset="0"/>
              </a:rPr>
              <a:t>	</a:t>
            </a:r>
            <a:r>
              <a:rPr lang="es-AR" sz="2200" dirty="0" smtClean="0">
                <a:latin typeface="Arial" charset="0"/>
                <a:cs typeface="Arial" charset="0"/>
              </a:rPr>
              <a:t>www.actrans.com.ar</a:t>
            </a:r>
            <a:endParaRPr lang="es-ES" sz="22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42938"/>
            <a:ext cx="65722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1" y="2564904"/>
            <a:ext cx="779391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s-ES" sz="1200">
                <a:latin typeface="Cambria" pitchFamily="18" charset="0"/>
                <a:ea typeface="MS Mincho" pitchFamily="49" charset="-128"/>
                <a:cs typeface="Times New Roman" pitchFamily="18" charset="0"/>
              </a:rPr>
              <a:t>                                                                                 	   </a:t>
            </a:r>
            <a:endParaRPr lang="es-ES"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12293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42938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7 Marcador de contenido"/>
          <p:cNvSpPr>
            <a:spLocks noGrp="1"/>
          </p:cNvSpPr>
          <p:nvPr>
            <p:ph idx="1"/>
          </p:nvPr>
        </p:nvSpPr>
        <p:spPr>
          <a:xfrm>
            <a:off x="323850" y="184467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s-AR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Brindar a las ET un contacto especifico con el área correspondiente a su solicitud a través de:</a:t>
            </a:r>
          </a:p>
          <a:p>
            <a:pPr marL="0" indent="0">
              <a:buFont typeface="Arial" charset="0"/>
              <a:buNone/>
              <a:defRPr/>
            </a:pPr>
            <a:endParaRPr lang="es-AR" sz="2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r>
              <a:rPr lang="es-AR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 Mail </a:t>
            </a:r>
            <a:r>
              <a:rPr lang="es-AR" sz="2200" dirty="0" smtClean="0">
                <a:solidFill>
                  <a:schemeClr val="tx1"/>
                </a:solidFill>
                <a:latin typeface="Arial" charset="0"/>
                <a:cs typeface="Arial" charset="0"/>
                <a:hlinkClick r:id="rId3"/>
              </a:rPr>
              <a:t>Info@actrans.com.ar</a:t>
            </a:r>
            <a:endParaRPr lang="es-AR" sz="2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endParaRPr lang="es-AR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r>
              <a:rPr lang="es-ES" sz="2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Help</a:t>
            </a:r>
            <a:r>
              <a:rPr lang="es-ES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s-ES" sz="22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desk</a:t>
            </a:r>
            <a:r>
              <a:rPr lang="es-ES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telefónico para asociados</a:t>
            </a:r>
          </a:p>
          <a:p>
            <a:pPr>
              <a:buFont typeface="Arial" charset="0"/>
              <a:buNone/>
              <a:defRPr/>
            </a:pPr>
            <a:r>
              <a:rPr lang="es-ES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es-AR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5032-7189/92</a:t>
            </a:r>
          </a:p>
          <a:p>
            <a:pPr>
              <a:buFont typeface="Arial" charset="0"/>
              <a:buNone/>
              <a:defRPr/>
            </a:pPr>
            <a:endParaRPr lang="es-AR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  <a:defRPr/>
            </a:pPr>
            <a:r>
              <a:rPr lang="es-AR" sz="2200" dirty="0">
                <a:solidFill>
                  <a:schemeClr val="tx1"/>
                </a:solidFill>
                <a:latin typeface="Arial" charset="0"/>
                <a:cs typeface="Arial" charset="0"/>
              </a:rPr>
              <a:t>WhatsApp  </a:t>
            </a:r>
            <a:r>
              <a:rPr lang="es-AR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11-3490-7279 </a:t>
            </a:r>
          </a:p>
          <a:p>
            <a:pPr marL="0" indent="0">
              <a:buNone/>
              <a:defRPr/>
            </a:pPr>
            <a:endParaRPr lang="es-AR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r>
              <a:rPr lang="es-AR" sz="2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Oficina: Paseo Colon 524 Piso 2 Of. 1y2. CABA - 1063</a:t>
            </a:r>
          </a:p>
          <a:p>
            <a:pPr marL="0" indent="0">
              <a:buFont typeface="Arial" charset="0"/>
              <a:buNone/>
              <a:defRPr/>
            </a:pPr>
            <a:endParaRPr lang="es-AR" sz="2200" dirty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s-AR" sz="2200" dirty="0">
                <a:latin typeface="Arial" charset="0"/>
                <a:cs typeface="Arial" charset="0"/>
              </a:rPr>
              <a:t>	</a:t>
            </a:r>
            <a:endParaRPr lang="es-ES" sz="28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sz="28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buFont typeface="Arial" charset="0"/>
              <a:buNone/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7200"/>
            <a:ext cx="65722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89" y="4341885"/>
            <a:ext cx="1157446" cy="72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0373" y="692696"/>
            <a:ext cx="2602632" cy="1282154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Presionando este botón se sale de la aplicación y será necesario un nuevo ingreso de usuario y Contraseña</a:t>
            </a:r>
            <a:endParaRPr lang="es-AR" sz="1400" dirty="0">
              <a:solidFill>
                <a:schemeClr val="tx1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4646921" y="119675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>
          <a:xfrm>
            <a:off x="6251911" y="3548044"/>
            <a:ext cx="2602632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>
                <a:solidFill>
                  <a:prstClr val="black"/>
                </a:solidFill>
              </a:rPr>
              <a:t>Desde el menú inicial podrán acceder a todas las funciones de la APP ACTrans</a:t>
            </a:r>
            <a:endParaRPr lang="es-AR" sz="1400" dirty="0">
              <a:solidFill>
                <a:prstClr val="black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4706433" y="2060848"/>
            <a:ext cx="1521751" cy="1512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4646921" y="2752029"/>
            <a:ext cx="1437247" cy="10370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661050" y="3349997"/>
            <a:ext cx="1423118" cy="6410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4681281" y="4189121"/>
            <a:ext cx="14028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/>
          <a:stretch/>
        </p:blipFill>
        <p:spPr bwMode="auto">
          <a:xfrm>
            <a:off x="1835696" y="1005902"/>
            <a:ext cx="2811225" cy="5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4661050" y="4365104"/>
            <a:ext cx="1423118" cy="504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4661050" y="4617132"/>
            <a:ext cx="1567134" cy="972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4646921" y="4869161"/>
            <a:ext cx="1725279" cy="14401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41798" y="3140968"/>
            <a:ext cx="7772400" cy="1152128"/>
          </a:xfrm>
        </p:spPr>
        <p:txBody>
          <a:bodyPr>
            <a:normAutofit/>
          </a:bodyPr>
          <a:lstStyle/>
          <a:p>
            <a:r>
              <a:rPr lang="es-AR" sz="4800" dirty="0" smtClean="0">
                <a:solidFill>
                  <a:schemeClr val="tx1"/>
                </a:solidFill>
              </a:rPr>
              <a:t>Muchas gracias</a:t>
            </a:r>
            <a:endParaRPr lang="es-AR" sz="4800" u="sng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259632" y="620689"/>
            <a:ext cx="6417734" cy="720080"/>
          </a:xfrm>
        </p:spPr>
        <p:txBody>
          <a:bodyPr>
            <a:normAutofit/>
          </a:bodyPr>
          <a:lstStyle/>
          <a:p>
            <a:pPr algn="l"/>
            <a:r>
              <a:rPr lang="es-AR" sz="3200" dirty="0" smtClean="0"/>
              <a:t>Asociación Civil del Transporte </a:t>
            </a:r>
            <a:endParaRPr lang="es-AR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160995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61076" y="4725144"/>
            <a:ext cx="3307904" cy="864096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Así mismo, podrán observar la cantidad de internos con posible error en la fecha de consulta.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61069"/>
            <a:ext cx="2088232" cy="3574229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  <p:cxnSp>
        <p:nvCxnSpPr>
          <p:cNvPr id="6" name="5 Conector recto de flecha"/>
          <p:cNvCxnSpPr/>
          <p:nvPr/>
        </p:nvCxnSpPr>
        <p:spPr>
          <a:xfrm>
            <a:off x="4283967" y="3518733"/>
            <a:ext cx="7920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5076056" y="3494019"/>
            <a:ext cx="330790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En el caso que la Empresa de Transporte posea mas de una línea se listarán en la pantalla con sus correspondientes kms acumulados. </a:t>
            </a:r>
            <a:endParaRPr lang="es-AR" sz="1400" dirty="0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4283968" y="5053357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 Título"/>
          <p:cNvSpPr txBox="1">
            <a:spLocks/>
          </p:cNvSpPr>
          <p:nvPr/>
        </p:nvSpPr>
        <p:spPr>
          <a:xfrm>
            <a:off x="1591167" y="1095807"/>
            <a:ext cx="330790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La fecha informada será por default siempre la del día. El usuario podrá seleccionar la fecha de consulta que desee con su correspondiente información.</a:t>
            </a:r>
            <a:endParaRPr lang="es-AR" sz="1400" dirty="0"/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4283967" y="2605085"/>
            <a:ext cx="7200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3245119" y="2029022"/>
            <a:ext cx="0" cy="4320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 Título"/>
          <p:cNvSpPr txBox="1">
            <a:spLocks/>
          </p:cNvSpPr>
          <p:nvPr/>
        </p:nvSpPr>
        <p:spPr>
          <a:xfrm>
            <a:off x="5012302" y="2272017"/>
            <a:ext cx="330790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La correspondiente flecha permite volver una pantalla atrás, esta misma función esta habilitada desde el botón de cada dispositivo móvil.</a:t>
            </a:r>
            <a:endParaRPr lang="es-AR" sz="1400" dirty="0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107504" y="2852936"/>
            <a:ext cx="1800200" cy="852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smtClean="0"/>
              <a:t>El icono de la casa (home) permite volver a la pantalla de menú inicial </a:t>
            </a:r>
            <a:endParaRPr lang="es-AR" sz="1400" dirty="0"/>
          </a:p>
        </p:txBody>
      </p:sp>
      <p:cxnSp>
        <p:nvCxnSpPr>
          <p:cNvPr id="26" name="25 Conector recto de flecha"/>
          <p:cNvCxnSpPr/>
          <p:nvPr/>
        </p:nvCxnSpPr>
        <p:spPr>
          <a:xfrm flipH="1">
            <a:off x="1591167" y="2605085"/>
            <a:ext cx="604569" cy="247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893451" y="404664"/>
            <a:ext cx="325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atin typeface="+mj-lt"/>
              </a:rPr>
              <a:t>Ingresando en la opción GPS</a:t>
            </a:r>
            <a:endParaRPr lang="es-A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42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23" grpId="0"/>
      <p:bldP spid="2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0072" y="1988840"/>
            <a:ext cx="2664296" cy="2123938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chemeClr val="tx1"/>
                </a:solidFill>
              </a:rPr>
              <a:t>Una vez seleccionada la línea a consultar se mostrará la cantidad de kms para la fecha.</a:t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/>
            </a:r>
            <a:br>
              <a:rPr lang="es-AR" sz="1400" dirty="0" smtClean="0">
                <a:solidFill>
                  <a:schemeClr val="tx1"/>
                </a:solidFill>
              </a:rPr>
            </a:br>
            <a:r>
              <a:rPr lang="es-AR" sz="1400" dirty="0" smtClean="0">
                <a:solidFill>
                  <a:schemeClr val="tx1"/>
                </a:solidFill>
              </a:rPr>
              <a:t>Se despliega el sub-menú con las opciones detalladas en la pantalla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2625910" cy="4509120"/>
          </a:xfrm>
          <a:prstGeom prst="rect">
            <a:avLst/>
          </a:prstGeom>
          <a:ln>
            <a:solidFill>
              <a:schemeClr val="bg2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64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13127</TotalTime>
  <Words>1353</Words>
  <Application>Microsoft Office PowerPoint</Application>
  <PresentationFormat>On-screen Show (4:3)</PresentationFormat>
  <Paragraphs>183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Forma de onda</vt:lpstr>
      <vt:lpstr>A.C.Trans   ASOCIACION CIVIL DEL TRANSPORTE  COADMINISTRADOR Y AUDITOR DEL S.U.B.E  SISTEMA ÚNICO DE BOLETO  ELECTRONICO </vt:lpstr>
      <vt:lpstr>Contenido de la Presentación  1.Introducción a los Nuevos desarrollos ACTrans 2. ACTrans APP 3. ACTransito 4.ACTrack 5.Terminales móviles de inspección - TMI 6. ACTrans Web  -  Como Contactarnos </vt:lpstr>
      <vt:lpstr>Aplicación Móvil ACTrans  </vt:lpstr>
      <vt:lpstr>En la APP ACTrans el usuario podrá encontrar la información más relevante de la Empresa de Transporte, dividida por sus correspondientes líneas.   Los módulos desarrollados son los siguientes:  GPS Recaudación Velocidad Comercial (en desarrollo) Resumen    Descarga de la APP ACTrans  La aplicación se encontrará disponible para los distintos dispositivos móviles en sus respectivas tiendas de descargas y es totalmente gratuito.  Android          IOS                 Windows      </vt:lpstr>
      <vt:lpstr>A modo de ejemplo se toma la tienda de Playstore para Android  Se realiza la búsqueda de la aplicación  ACTrans y se procede a su instalación</vt:lpstr>
      <vt:lpstr>A través de un usuario y contraseña que será provisto por ACTrans podrá acceder a la aplicación.  </vt:lpstr>
      <vt:lpstr>Presionando este botón se sale de la aplicación y será necesario un nuevo ingreso de usuario y Contraseña</vt:lpstr>
      <vt:lpstr>Así mismo, podrán observar la cantidad de internos con posible error en la fecha de consulta.</vt:lpstr>
      <vt:lpstr>Una vez seleccionada la línea a consultar se mostrará la cantidad de kms para la fecha.  Se despliega el sub-menú con las opciones detalladas en la pantalla</vt:lpstr>
      <vt:lpstr>Al ingresar a la 1era opción se podrá observar la cantidad de kms realizada por cada interno de la línea seleccionada</vt:lpstr>
      <vt:lpstr>Al ingresar a la 2da opción se podrá observar</vt:lpstr>
      <vt:lpstr>En esta pantalla podrá seleccionar gráficos o estadísticas</vt:lpstr>
      <vt:lpstr>En la opción Gráficos encontrará:  Gráfico de Kilómetros acumulados a la fecha de consulta</vt:lpstr>
      <vt:lpstr>En la opción Estadísticas encontrará:  Tabla de Internos con error discriminada por día de proceso y con un total acumulado a la fecha de consulta.</vt:lpstr>
      <vt:lpstr>PowerPoint Presentation</vt:lpstr>
      <vt:lpstr>Al seleccionar la línea deseada la APP despliega el siguiente submenú</vt:lpstr>
      <vt:lpstr>En la 1era opción podrán observar la Recaudación total de la línea como así también el detalle de recaudación interno por interno</vt:lpstr>
      <vt:lpstr>En la 2da opción podrá observar  la composición tarifaria de la línea para la fecha seleccionada</vt:lpstr>
      <vt:lpstr> En la 3era opción podrán observar  La opción de gráficos </vt:lpstr>
      <vt:lpstr>Ingresando a la opción de gráficos encontrará la recaudación acumulada desde el inicio del mes hasta la fecha seleccionada</vt:lpstr>
      <vt:lpstr>Al seleccionar la línea podrá observar la velocidad promedio por interno.</vt:lpstr>
      <vt:lpstr>Al seleccionar la línea deseada la APP despliega el siguiente submenú </vt:lpstr>
      <vt:lpstr>Ingresando en la primera opción podrá observar los datos por interno.</vt:lpstr>
      <vt:lpstr> </vt:lpstr>
      <vt:lpstr>Al seleccionar la línea podrá observar la cantidad de kms y recaudación acumulada de cada interno.</vt:lpstr>
      <vt:lpstr>Al seleccionar la línea deseada la APP despliega el siguiente submenú </vt:lpstr>
      <vt:lpstr>Ingresando en la primera opción podrá observar los datos del día según cada interno.</vt:lpstr>
      <vt:lpstr>Al ingresar en la segunda opción observará el resumen con los datos del mes.</vt:lpstr>
      <vt:lpstr>Al seleccionar  la línea podrá acceder a la información detallada según interno y tarifas, como así también a diferentes gráficos y estadísticas.  En la pantalla se visualiza la cantidad de transacciones realizadas y su respectiva recaudación.</vt:lpstr>
      <vt:lpstr>Al seleccionar la línea deseada la APP despliega el siguiente submenú.</vt:lpstr>
      <vt:lpstr>Al seleccionar la primera opción se observa la cantidad de transacciones y recaudación de cada interno </vt:lpstr>
      <vt:lpstr>Al seleccionar la segunda opción podrá observar la cantidad de transacciones por tarifa.</vt:lpstr>
      <vt:lpstr>Al seleccionar la tercera opción se acede al siguiente submenú.      Además es posible observar diferentes estadísticas.</vt:lpstr>
      <vt:lpstr>En la primera opción podrá observar un gráfico con la recaudación mensual acumulada de la línea.</vt:lpstr>
      <vt:lpstr>Al seleccionar la segunda opción se acede al gráfico de transacciones acumuladas durante el mes correspondiente.</vt:lpstr>
      <vt:lpstr>Al seleccionar la línea podrá observar el promedio de pasajeros transportados por kilómetro.</vt:lpstr>
      <vt:lpstr>Al ingresar a cada línea se observa el IPK acumulado.</vt:lpstr>
      <vt:lpstr>Ingresando a la opción Contáctenos podrán visualizar todos los datos de ACTrans</vt:lpstr>
      <vt:lpstr>Aplicación Móvil ACTransito  </vt:lpstr>
      <vt:lpstr>La APP ACTransito es la primera aplicación destinada tanto al usuario de Transporte Público Automotor de Personas como a las Empresas de Transporte.      La aplicación se encontrará disponible para los distintos dispositivos móviles en sus respectivas tiendas de descargas y es totalmente gratuito.  Android          IOS                 Windows      </vt:lpstr>
      <vt:lpstr>Al usuario de Transporte Automotor</vt:lpstr>
      <vt:lpstr>A la Empresa de Transporte</vt:lpstr>
      <vt:lpstr>Cómo funciona</vt:lpstr>
      <vt:lpstr>A modo de ejemplo se toma la tienda de Playstore para Android  Se realiza la búsqueda de la aplicación  ACTransito y se procede a su instalación.</vt:lpstr>
      <vt:lpstr>La Empresa de Transporte deberá informar a ACTrans la dirección de e-mail en la cual recibirán las notificaciones. </vt:lpstr>
      <vt:lpstr>Ante cada inconveniente surgido en su traza, la Empresa de Transporte recibirá un mail con el aviso correspondiente.</vt:lpstr>
      <vt:lpstr>PowerPoint Presentation</vt:lpstr>
      <vt:lpstr>PowerPoint Presentation</vt:lpstr>
      <vt:lpstr>ACTrack  </vt:lpstr>
      <vt:lpstr>GPS APP – ACTrack  ACTrack es una nueva aplicación desarrollada por ACTrans para control del GPS en las Empresas de Transporte.       </vt:lpstr>
      <vt:lpstr> GPS APP – ACTrack  1 - Seguimiento del GPS donde las ET puedan observar el recorrido realizado por cada turno/servicio con todos los puntos intermedios registrados por cada cambio de sección.   2- En esta sección pueden observar que cantidad de coches se desviaron del recorrido establecido para la ET.  3- En esta opción el usuario podrá observar los internos en movimiento y así detectar problemas de concentración de coches. (off line)  4- Inicio / Cierre de Servicio define el punto gps donde se comienza y finaliza el servicio especifico de cada interno.    </vt:lpstr>
      <vt:lpstr> </vt:lpstr>
      <vt:lpstr> </vt:lpstr>
      <vt:lpstr> </vt:lpstr>
      <vt:lpstr> </vt:lpstr>
      <vt:lpstr> </vt:lpstr>
      <vt:lpstr> </vt:lpstr>
      <vt:lpstr>Terminales móviles de inspección - TMI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ACTrans diariamente se llevan a cabo una serie de controles y</dc:title>
  <dc:creator>Rodrigo</dc:creator>
  <cp:lastModifiedBy>ACTrans</cp:lastModifiedBy>
  <cp:revision>177</cp:revision>
  <cp:lastPrinted>2015-11-30T17:43:28Z</cp:lastPrinted>
  <dcterms:created xsi:type="dcterms:W3CDTF">2015-03-20T13:42:12Z</dcterms:created>
  <dcterms:modified xsi:type="dcterms:W3CDTF">2017-09-15T16:53:55Z</dcterms:modified>
</cp:coreProperties>
</file>