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57" r:id="rId5"/>
    <p:sldId id="258" r:id="rId6"/>
    <p:sldId id="259" r:id="rId7"/>
    <p:sldId id="262" r:id="rId8"/>
    <p:sldId id="263" r:id="rId9"/>
    <p:sldId id="264" r:id="rId10"/>
    <p:sldId id="266" r:id="rId11"/>
    <p:sldId id="267" r:id="rId12"/>
    <p:sldId id="301" r:id="rId13"/>
    <p:sldId id="272" r:id="rId14"/>
    <p:sldId id="273" r:id="rId15"/>
    <p:sldId id="275" r:id="rId16"/>
    <p:sldId id="276" r:id="rId17"/>
    <p:sldId id="277" r:id="rId18"/>
    <p:sldId id="278" r:id="rId19"/>
    <p:sldId id="282" r:id="rId20"/>
    <p:sldId id="284" r:id="rId21"/>
    <p:sldId id="285" r:id="rId22"/>
    <p:sldId id="290" r:id="rId23"/>
    <p:sldId id="300" r:id="rId24"/>
    <p:sldId id="302" r:id="rId25"/>
    <p:sldId id="291" r:id="rId26"/>
    <p:sldId id="292" r:id="rId27"/>
    <p:sldId id="268" r:id="rId28"/>
  </p:sldIdLst>
  <p:sldSz cx="9144000" cy="6858000" type="screen4x3"/>
  <p:notesSz cx="6881813" cy="92964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90D2E75-FAA9-4C8C-B834-5A2A97FD9D37}" type="datetimeFigureOut">
              <a:rPr lang="es-AR" smtClean="0"/>
              <a:t>6/7/2017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8D0C493-5A27-4418-9F25-A5991C3D6A28}" type="slidenum">
              <a:rPr lang="es-AR" smtClean="0"/>
              <a:t>‹#›</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90D2E75-FAA9-4C8C-B834-5A2A97FD9D37}" type="datetimeFigureOut">
              <a:rPr lang="es-AR" smtClean="0"/>
              <a:t>6/7/2017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8D0C493-5A27-4418-9F25-A5991C3D6A28}" type="slidenum">
              <a:rPr lang="es-AR" smtClean="0"/>
              <a:t>‹#›</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90D2E75-FAA9-4C8C-B834-5A2A97FD9D37}" type="datetimeFigureOut">
              <a:rPr lang="es-AR" smtClean="0"/>
              <a:t>6/7/2017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8D0C493-5A27-4418-9F25-A5991C3D6A28}" type="slidenum">
              <a:rPr lang="es-AR" smtClean="0"/>
              <a:t>‹#›</a:t>
            </a:fld>
            <a:endParaRPr lang="es-A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90D2E75-FAA9-4C8C-B834-5A2A97FD9D37}" type="datetimeFigureOut">
              <a:rPr lang="es-AR" smtClean="0"/>
              <a:t>6/7/2017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8D0C493-5A27-4418-9F25-A5991C3D6A28}" type="slidenum">
              <a:rPr lang="es-AR" smtClean="0"/>
              <a:t>‹#›</a:t>
            </a:fld>
            <a:endParaRPr lang="es-A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90D2E75-FAA9-4C8C-B834-5A2A97FD9D37}" type="datetimeFigureOut">
              <a:rPr lang="es-AR" smtClean="0"/>
              <a:t>6/7/2017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8D0C493-5A27-4418-9F25-A5991C3D6A28}" type="slidenum">
              <a:rPr lang="es-AR" smtClean="0"/>
              <a:t>‹#›</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90D2E75-FAA9-4C8C-B834-5A2A97FD9D37}" type="datetimeFigureOut">
              <a:rPr lang="es-AR" smtClean="0"/>
              <a:t>6/7/2017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8D0C493-5A27-4418-9F25-A5991C3D6A28}" type="slidenum">
              <a:rPr lang="es-AR" smtClean="0"/>
              <a:t>‹#›</a:t>
            </a:fld>
            <a:endParaRPr lang="es-AR"/>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90D2E75-FAA9-4C8C-B834-5A2A97FD9D37}" type="datetimeFigureOut">
              <a:rPr lang="es-AR" smtClean="0"/>
              <a:t>6/7/2017</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8D0C493-5A27-4418-9F25-A5991C3D6A28}" type="slidenum">
              <a:rPr lang="es-AR" smtClean="0"/>
              <a:t>‹#›</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90D2E75-FAA9-4C8C-B834-5A2A97FD9D37}" type="datetimeFigureOut">
              <a:rPr lang="es-AR" smtClean="0"/>
              <a:t>6/7/2017</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8D0C493-5A27-4418-9F25-A5991C3D6A28}" type="slidenum">
              <a:rPr lang="es-AR" smtClean="0"/>
              <a:t>‹#›</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90D2E75-FAA9-4C8C-B834-5A2A97FD9D37}" type="datetimeFigureOut">
              <a:rPr lang="es-AR" smtClean="0"/>
              <a:t>6/7/2017</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A8D0C493-5A27-4418-9F25-A5991C3D6A28}" type="slidenum">
              <a:rPr lang="es-AR" smtClean="0"/>
              <a:t>‹#›</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90D2E75-FAA9-4C8C-B834-5A2A97FD9D37}" type="datetimeFigureOut">
              <a:rPr lang="es-AR" smtClean="0"/>
              <a:t>6/7/2017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8D0C493-5A27-4418-9F25-A5991C3D6A28}" type="slidenum">
              <a:rPr lang="es-AR" smtClean="0"/>
              <a:t>‹#›</a:t>
            </a:fld>
            <a:endParaRPr lang="es-A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90D2E75-FAA9-4C8C-B834-5A2A97FD9D37}" type="datetimeFigureOut">
              <a:rPr lang="es-AR" smtClean="0"/>
              <a:t>6/7/2017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8D0C493-5A27-4418-9F25-A5991C3D6A28}" type="slidenum">
              <a:rPr lang="es-AR" smtClean="0"/>
              <a:t>‹#›</a:t>
            </a:fld>
            <a:endParaRPr lang="es-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90D2E75-FAA9-4C8C-B834-5A2A97FD9D37}" type="datetimeFigureOut">
              <a:rPr lang="es-AR" smtClean="0"/>
              <a:t>6/7/2017</a:t>
            </a:fld>
            <a:endParaRPr lang="es-A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8D0C493-5A27-4418-9F25-A5991C3D6A28}" type="slidenum">
              <a:rPr lang="es-AR" smtClean="0"/>
              <a:t>‹#›</a:t>
            </a:fld>
            <a:endParaRPr lang="es-A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mailto:Info@actrans.com.ar" TargetMode="External"/><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88840"/>
            <a:ext cx="7772400" cy="4320480"/>
          </a:xfrm>
        </p:spPr>
        <p:txBody>
          <a:bodyPr>
            <a:normAutofit/>
          </a:bodyPr>
          <a:lstStyle/>
          <a:p>
            <a:r>
              <a:rPr lang="es-ES" sz="2800" b="1" dirty="0">
                <a:solidFill>
                  <a:schemeClr val="tx1"/>
                </a:solidFill>
                <a:latin typeface="Arial" pitchFamily="34" charset="0"/>
                <a:cs typeface="Arial" pitchFamily="34" charset="0"/>
              </a:rPr>
              <a:t>A.C.Trans </a:t>
            </a:r>
            <a:r>
              <a:rPr lang="es-ES" sz="1800" b="1" dirty="0">
                <a:solidFill>
                  <a:schemeClr val="tx1"/>
                </a:solidFill>
                <a:latin typeface="Arial" pitchFamily="34" charset="0"/>
                <a:cs typeface="Arial" pitchFamily="34" charset="0"/>
              </a:rPr>
              <a:t/>
            </a:r>
            <a:br>
              <a:rPr lang="es-ES" sz="1800" b="1" dirty="0">
                <a:solidFill>
                  <a:schemeClr val="tx1"/>
                </a:solidFill>
                <a:latin typeface="Arial" pitchFamily="34" charset="0"/>
                <a:cs typeface="Arial" pitchFamily="34" charset="0"/>
              </a:rPr>
            </a:br>
            <a:r>
              <a:rPr lang="es-ES" sz="1800" b="1" dirty="0">
                <a:solidFill>
                  <a:schemeClr val="tx1"/>
                </a:solidFill>
                <a:latin typeface="Arial" pitchFamily="34" charset="0"/>
                <a:cs typeface="Arial" pitchFamily="34" charset="0"/>
              </a:rPr>
              <a:t/>
            </a:r>
            <a:br>
              <a:rPr lang="es-ES" sz="1800" b="1" dirty="0">
                <a:solidFill>
                  <a:schemeClr val="tx1"/>
                </a:solidFill>
                <a:latin typeface="Arial" pitchFamily="34" charset="0"/>
                <a:cs typeface="Arial" pitchFamily="34" charset="0"/>
              </a:rPr>
            </a:br>
            <a:r>
              <a:rPr lang="es-ES" sz="2400" b="1" dirty="0">
                <a:solidFill>
                  <a:schemeClr val="tx1"/>
                </a:solidFill>
                <a:latin typeface="Arial" pitchFamily="34" charset="0"/>
                <a:cs typeface="Arial" pitchFamily="34" charset="0"/>
              </a:rPr>
              <a:t>ASOCIACION CIVIL DEL TRANSPORTE</a:t>
            </a:r>
            <a:br>
              <a:rPr lang="es-ES" sz="2400" b="1" dirty="0">
                <a:solidFill>
                  <a:schemeClr val="tx1"/>
                </a:solidFill>
                <a:latin typeface="Arial" pitchFamily="34" charset="0"/>
                <a:cs typeface="Arial" pitchFamily="34" charset="0"/>
              </a:rPr>
            </a:br>
            <a:r>
              <a:rPr lang="es-ES" sz="2400" dirty="0">
                <a:solidFill>
                  <a:schemeClr val="tx1"/>
                </a:solidFill>
                <a:latin typeface="Arial" pitchFamily="34" charset="0"/>
                <a:cs typeface="Arial" pitchFamily="34" charset="0"/>
              </a:rPr>
              <a:t/>
            </a:r>
            <a:br>
              <a:rPr lang="es-ES" sz="2400" dirty="0">
                <a:solidFill>
                  <a:schemeClr val="tx1"/>
                </a:solidFill>
                <a:latin typeface="Arial" pitchFamily="34" charset="0"/>
                <a:cs typeface="Arial" pitchFamily="34" charset="0"/>
              </a:rPr>
            </a:br>
            <a:r>
              <a:rPr lang="es-ES" sz="2400" b="1" dirty="0">
                <a:solidFill>
                  <a:schemeClr val="tx1"/>
                </a:solidFill>
                <a:latin typeface="Arial" pitchFamily="34" charset="0"/>
                <a:cs typeface="Arial" pitchFamily="34" charset="0"/>
              </a:rPr>
              <a:t>COADMINISTRADOR Y AUDITOR DEL </a:t>
            </a:r>
            <a:r>
              <a:rPr lang="es-ES" sz="3600" b="1" dirty="0">
                <a:solidFill>
                  <a:schemeClr val="tx1"/>
                </a:solidFill>
                <a:latin typeface="Arial" pitchFamily="34" charset="0"/>
                <a:cs typeface="Arial" pitchFamily="34" charset="0"/>
              </a:rPr>
              <a:t>S.U.B.E</a:t>
            </a:r>
            <a:br>
              <a:rPr lang="es-ES" sz="3600" b="1" dirty="0">
                <a:solidFill>
                  <a:schemeClr val="tx1"/>
                </a:solidFill>
                <a:latin typeface="Arial" pitchFamily="34" charset="0"/>
                <a:cs typeface="Arial" pitchFamily="34" charset="0"/>
              </a:rPr>
            </a:br>
            <a:r>
              <a:rPr lang="es-ES" sz="2400" b="1" dirty="0">
                <a:solidFill>
                  <a:schemeClr val="tx1"/>
                </a:solidFill>
                <a:latin typeface="Arial" pitchFamily="34" charset="0"/>
                <a:cs typeface="Arial" pitchFamily="34" charset="0"/>
              </a:rPr>
              <a:t> </a:t>
            </a:r>
            <a:r>
              <a:rPr lang="es-ES" sz="1400" b="1" dirty="0">
                <a:solidFill>
                  <a:schemeClr val="tx1"/>
                </a:solidFill>
                <a:latin typeface="Arial" pitchFamily="34" charset="0"/>
                <a:cs typeface="Arial" pitchFamily="34" charset="0"/>
              </a:rPr>
              <a:t>SISTEMA ÚNICO DE BOLETO </a:t>
            </a:r>
            <a:br>
              <a:rPr lang="es-ES" sz="1400" b="1" dirty="0">
                <a:solidFill>
                  <a:schemeClr val="tx1"/>
                </a:solidFill>
                <a:latin typeface="Arial" pitchFamily="34" charset="0"/>
                <a:cs typeface="Arial" pitchFamily="34" charset="0"/>
              </a:rPr>
            </a:br>
            <a:r>
              <a:rPr lang="es-ES" sz="1400" b="1" dirty="0">
                <a:solidFill>
                  <a:schemeClr val="tx1"/>
                </a:solidFill>
                <a:latin typeface="Arial" pitchFamily="34" charset="0"/>
                <a:cs typeface="Arial" pitchFamily="34" charset="0"/>
              </a:rPr>
              <a:t>ELECTRONICO</a:t>
            </a:r>
            <a:r>
              <a:rPr lang="es-ES" sz="2400" b="1" dirty="0">
                <a:solidFill>
                  <a:schemeClr val="tx1"/>
                </a:solidFill>
                <a:latin typeface="Arial" pitchFamily="34" charset="0"/>
                <a:cs typeface="Arial" pitchFamily="34" charset="0"/>
              </a:rPr>
              <a:t/>
            </a:r>
            <a:br>
              <a:rPr lang="es-ES" sz="2400" b="1" dirty="0">
                <a:solidFill>
                  <a:schemeClr val="tx1"/>
                </a:solidFill>
                <a:latin typeface="Arial" pitchFamily="34" charset="0"/>
                <a:cs typeface="Arial" pitchFamily="34" charset="0"/>
              </a:rPr>
            </a:br>
            <a:endParaRPr lang="es-AR" sz="2400"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24142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a:bodyPr>
          <a:lstStyle/>
          <a:p>
            <a:pPr algn="l"/>
            <a:r>
              <a:rPr lang="es-AR" sz="2700" dirty="0">
                <a:solidFill>
                  <a:schemeClr val="tx1"/>
                </a:solidFill>
              </a:rPr>
              <a:t>b</a:t>
            </a:r>
            <a:r>
              <a:rPr lang="es-AR" sz="2700" dirty="0" smtClean="0">
                <a:solidFill>
                  <a:schemeClr val="tx1"/>
                </a:solidFill>
              </a:rPr>
              <a:t>) </a:t>
            </a:r>
            <a:r>
              <a:rPr lang="es-AR" sz="2700" b="1" dirty="0" smtClean="0">
                <a:solidFill>
                  <a:schemeClr val="tx1"/>
                </a:solidFill>
              </a:rPr>
              <a:t>GPS – Medición de kilómetros recorridos</a:t>
            </a:r>
            <a:r>
              <a:rPr lang="es-AR" sz="2700" dirty="0" smtClean="0">
                <a:solidFill>
                  <a:schemeClr val="tx1"/>
                </a:solidFill>
              </a:rPr>
              <a:t/>
            </a:r>
            <a:br>
              <a:rPr lang="es-AR" sz="2700" dirty="0" smtClean="0">
                <a:solidFill>
                  <a:schemeClr val="tx1"/>
                </a:solidFill>
              </a:rPr>
            </a:br>
            <a:r>
              <a:rPr lang="es-AR" sz="2700" dirty="0">
                <a:solidFill>
                  <a:schemeClr val="tx1"/>
                </a:solidFill>
              </a:rPr>
              <a:t/>
            </a:r>
            <a:br>
              <a:rPr lang="es-AR" sz="27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96952"/>
            <a:ext cx="876466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2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a:bodyPr>
          <a:lstStyle/>
          <a:p>
            <a:pPr algn="l"/>
            <a:r>
              <a:rPr lang="es-AR" sz="2700" dirty="0" smtClean="0">
                <a:solidFill>
                  <a:schemeClr val="tx1"/>
                </a:solidFill>
              </a:rPr>
              <a:t>b) </a:t>
            </a:r>
            <a:r>
              <a:rPr lang="es-AR" sz="2700" b="1" dirty="0" smtClean="0">
                <a:solidFill>
                  <a:schemeClr val="tx1"/>
                </a:solidFill>
              </a:rPr>
              <a:t>GPS – Medición de kilómetros recorridos</a:t>
            </a:r>
            <a:r>
              <a:rPr lang="es-AR" sz="2700" dirty="0" smtClean="0">
                <a:solidFill>
                  <a:schemeClr val="tx1"/>
                </a:solidFill>
              </a:rPr>
              <a:t/>
            </a:r>
            <a:br>
              <a:rPr lang="es-AR" sz="2700" dirty="0" smtClean="0">
                <a:solidFill>
                  <a:schemeClr val="tx1"/>
                </a:solidFill>
              </a:rPr>
            </a:br>
            <a:r>
              <a:rPr lang="es-AR" sz="2700" dirty="0">
                <a:solidFill>
                  <a:schemeClr val="tx1"/>
                </a:solidFill>
              </a:rPr>
              <a:t/>
            </a:r>
            <a:br>
              <a:rPr lang="es-AR" sz="27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68960"/>
            <a:ext cx="871296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5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774484"/>
            <a:ext cx="7772400" cy="4608512"/>
          </a:xfrm>
        </p:spPr>
        <p:txBody>
          <a:bodyPr>
            <a:normAutofit/>
          </a:bodyPr>
          <a:lstStyle/>
          <a:p>
            <a:pPr algn="l"/>
            <a:r>
              <a:rPr lang="es-AR" sz="2700" dirty="0">
                <a:solidFill>
                  <a:schemeClr val="tx1"/>
                </a:solidFill>
              </a:rPr>
              <a:t/>
            </a:r>
            <a:br>
              <a:rPr lang="es-AR" sz="27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58942"/>
            <a:ext cx="8290720" cy="4306362"/>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98" y="1858942"/>
            <a:ext cx="9937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9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fontScale="90000"/>
          </a:bodyPr>
          <a:lstStyle/>
          <a:p>
            <a:pPr lvl="0" algn="l"/>
            <a:r>
              <a:rPr lang="es-AR" sz="2700" b="1" dirty="0" smtClean="0">
                <a:solidFill>
                  <a:schemeClr val="tx1"/>
                </a:solidFill>
              </a:rPr>
              <a:t>c) </a:t>
            </a:r>
            <a:r>
              <a:rPr lang="es-AR" sz="2700" b="1" u="sng" dirty="0" smtClean="0">
                <a:solidFill>
                  <a:schemeClr val="tx1"/>
                </a:solidFill>
              </a:rPr>
              <a:t>Informe </a:t>
            </a:r>
            <a:r>
              <a:rPr lang="es-AR" sz="2700" b="1" u="sng" dirty="0">
                <a:solidFill>
                  <a:schemeClr val="tx1"/>
                </a:solidFill>
              </a:rPr>
              <a:t>de seguimiento </a:t>
            </a:r>
            <a:r>
              <a:rPr lang="es-AR" sz="2700" b="1" u="sng" dirty="0" smtClean="0">
                <a:solidFill>
                  <a:schemeClr val="tx1"/>
                </a:solidFill>
              </a:rPr>
              <a:t>semanal/mensual  </a:t>
            </a:r>
            <a:r>
              <a:rPr lang="es-AR" sz="2700" b="1" u="sng" dirty="0">
                <a:solidFill>
                  <a:schemeClr val="tx1"/>
                </a:solidFill>
              </a:rPr>
              <a:t>SUBE</a:t>
            </a:r>
            <a:r>
              <a:rPr lang="es-AR" sz="2700" u="sng" dirty="0" smtClean="0">
                <a:solidFill>
                  <a:schemeClr val="tx1"/>
                </a:solidFill>
              </a:rPr>
              <a:t/>
            </a:r>
            <a:br>
              <a:rPr lang="es-AR" sz="2700" u="sng" dirty="0" smtClean="0">
                <a:solidFill>
                  <a:schemeClr val="tx1"/>
                </a:solidFill>
              </a:rPr>
            </a:br>
            <a:r>
              <a:rPr lang="es-AR" sz="2700" u="sng" dirty="0">
                <a:solidFill>
                  <a:schemeClr val="tx1"/>
                </a:solidFill>
              </a:rPr>
              <a:t/>
            </a:r>
            <a:br>
              <a:rPr lang="es-AR" sz="2700" u="sng" dirty="0">
                <a:solidFill>
                  <a:schemeClr val="tx1"/>
                </a:solidFill>
              </a:rPr>
            </a:br>
            <a:r>
              <a:rPr lang="es-AR" sz="2700" dirty="0" smtClean="0">
                <a:solidFill>
                  <a:schemeClr val="tx1"/>
                </a:solidFill>
              </a:rPr>
              <a:t>ACTrans confecciona semanalmente un informe de seguimiento del SUBE donde se enumeran los siguientes aspectos del sistema:</a:t>
            </a:r>
            <a:br>
              <a:rPr lang="es-AR" sz="2700" dirty="0" smtClean="0">
                <a:solidFill>
                  <a:schemeClr val="tx1"/>
                </a:solidFill>
              </a:rPr>
            </a:br>
            <a:r>
              <a:rPr lang="es-AR" sz="2700" dirty="0" smtClean="0">
                <a:solidFill>
                  <a:schemeClr val="tx1"/>
                </a:solidFill>
              </a:rPr>
              <a:t/>
            </a:r>
            <a:br>
              <a:rPr lang="es-AR" sz="2700" dirty="0" smtClean="0">
                <a:solidFill>
                  <a:schemeClr val="tx1"/>
                </a:solidFill>
              </a:rPr>
            </a:br>
            <a:r>
              <a:rPr lang="es-AR" sz="2700" b="1" u="sng" dirty="0">
                <a:solidFill>
                  <a:schemeClr val="tx1"/>
                </a:solidFill>
              </a:rPr>
              <a:t>Informe de Back </a:t>
            </a:r>
            <a:r>
              <a:rPr lang="es-AR" sz="2700" b="1" u="sng" dirty="0" smtClean="0">
                <a:solidFill>
                  <a:schemeClr val="tx1"/>
                </a:solidFill>
              </a:rPr>
              <a:t>Office (semanal)</a:t>
            </a:r>
            <a:r>
              <a:rPr lang="es-AR" sz="2800" dirty="0">
                <a:solidFill>
                  <a:schemeClr val="tx1"/>
                </a:solidFill>
              </a:rPr>
              <a:t/>
            </a:r>
            <a:br>
              <a:rPr lang="es-AR" sz="2800" dirty="0">
                <a:solidFill>
                  <a:schemeClr val="tx1"/>
                </a:solidFill>
              </a:rPr>
            </a:br>
            <a:r>
              <a:rPr lang="es-AR" sz="2800" dirty="0" smtClean="0">
                <a:solidFill>
                  <a:schemeClr val="tx1"/>
                </a:solidFill>
              </a:rPr>
              <a:t>- </a:t>
            </a:r>
            <a:r>
              <a:rPr lang="es-AR" sz="2700" dirty="0" smtClean="0">
                <a:solidFill>
                  <a:schemeClr val="tx1"/>
                </a:solidFill>
              </a:rPr>
              <a:t>Inconvenientes </a:t>
            </a:r>
            <a:r>
              <a:rPr lang="es-AR" sz="2700" dirty="0">
                <a:solidFill>
                  <a:schemeClr val="tx1"/>
                </a:solidFill>
              </a:rPr>
              <a:t>originados en el procesamiento diario </a:t>
            </a:r>
            <a:r>
              <a:rPr lang="es-AR" sz="2700" dirty="0" smtClean="0">
                <a:solidFill>
                  <a:schemeClr val="tx1"/>
                </a:solidFill>
              </a:rPr>
              <a:t>-clearing del SUBE.</a:t>
            </a:r>
            <a:r>
              <a:rPr lang="es-AR" sz="2700" dirty="0">
                <a:solidFill>
                  <a:schemeClr val="tx1"/>
                </a:solidFill>
              </a:rPr>
              <a:t/>
            </a:r>
            <a:br>
              <a:rPr lang="es-AR" sz="2700" dirty="0">
                <a:solidFill>
                  <a:schemeClr val="tx1"/>
                </a:solidFill>
              </a:rPr>
            </a:br>
            <a:r>
              <a:rPr lang="es-AR" sz="2700" dirty="0" smtClean="0">
                <a:solidFill>
                  <a:schemeClr val="tx1"/>
                </a:solidFill>
              </a:rPr>
              <a:t>- Anticipos </a:t>
            </a:r>
            <a:r>
              <a:rPr lang="es-AR" sz="2700" dirty="0">
                <a:solidFill>
                  <a:schemeClr val="tx1"/>
                </a:solidFill>
              </a:rPr>
              <a:t>por baja </a:t>
            </a:r>
            <a:r>
              <a:rPr lang="es-AR" sz="2700" dirty="0" smtClean="0">
                <a:solidFill>
                  <a:schemeClr val="tx1"/>
                </a:solidFill>
              </a:rPr>
              <a:t>transmisión y sus correspondientes ajustes.</a:t>
            </a:r>
            <a:r>
              <a:rPr lang="es-AR" sz="2700" dirty="0">
                <a:solidFill>
                  <a:schemeClr val="tx1"/>
                </a:solidFill>
              </a:rPr>
              <a:t/>
            </a:r>
            <a:br>
              <a:rPr lang="es-AR" sz="2700" dirty="0">
                <a:solidFill>
                  <a:schemeClr val="tx1"/>
                </a:solidFill>
              </a:rPr>
            </a:br>
            <a:r>
              <a:rPr lang="es-AR" sz="2700" dirty="0" smtClean="0">
                <a:solidFill>
                  <a:schemeClr val="tx1"/>
                </a:solidFill>
              </a:rPr>
              <a:t>- Entidad </a:t>
            </a:r>
            <a:r>
              <a:rPr lang="es-AR" sz="2700" dirty="0">
                <a:solidFill>
                  <a:schemeClr val="tx1"/>
                </a:solidFill>
              </a:rPr>
              <a:t>Línea inexistente</a:t>
            </a:r>
            <a:r>
              <a:rPr lang="es-AR" sz="2800" dirty="0">
                <a:solidFill>
                  <a:schemeClr val="tx1"/>
                </a:solidFill>
              </a:rPr>
              <a:t/>
            </a:r>
            <a:br>
              <a:rPr lang="es-AR" sz="28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31734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fontScale="90000"/>
          </a:bodyPr>
          <a:lstStyle/>
          <a:p>
            <a:pPr lvl="0" algn="l"/>
            <a:r>
              <a:rPr lang="es-AR" sz="2700" dirty="0" smtClean="0">
                <a:solidFill>
                  <a:schemeClr val="tx1"/>
                </a:solidFill>
              </a:rPr>
              <a:t/>
            </a:r>
            <a:br>
              <a:rPr lang="es-AR" sz="2700" dirty="0" smtClean="0">
                <a:solidFill>
                  <a:schemeClr val="tx1"/>
                </a:solidFill>
              </a:rPr>
            </a:br>
            <a:r>
              <a:rPr lang="es-AR" sz="2800" b="1" u="sng" dirty="0" smtClean="0">
                <a:solidFill>
                  <a:schemeClr val="tx1"/>
                </a:solidFill>
              </a:rPr>
              <a:t>Informe semanal de Empresas/Líneas  – ACTrans web</a:t>
            </a:r>
            <a:r>
              <a:rPr lang="es-AR" sz="2800" dirty="0" smtClean="0">
                <a:solidFill>
                  <a:schemeClr val="tx1"/>
                </a:solidFill>
              </a:rPr>
              <a:t/>
            </a:r>
            <a:br>
              <a:rPr lang="es-AR" sz="2800" dirty="0" smtClean="0">
                <a:solidFill>
                  <a:schemeClr val="tx1"/>
                </a:solidFill>
              </a:rPr>
            </a:br>
            <a:r>
              <a:rPr lang="es-AR" sz="2800" dirty="0" smtClean="0">
                <a:solidFill>
                  <a:schemeClr val="tx1"/>
                </a:solidFill>
              </a:rPr>
              <a:t/>
            </a:r>
            <a:br>
              <a:rPr lang="es-AR" sz="2800" dirty="0" smtClean="0">
                <a:solidFill>
                  <a:schemeClr val="tx1"/>
                </a:solidFill>
              </a:rPr>
            </a:br>
            <a:r>
              <a:rPr lang="es-AR" sz="2800" dirty="0" smtClean="0">
                <a:solidFill>
                  <a:schemeClr val="tx1"/>
                </a:solidFill>
              </a:rPr>
              <a:t>Las distintas Empresas de Transporte registran en la Web de ACTrans todos los reclamos que encuentran críticos del funcionamiento general del SUBE. Este tipo de reclamos pueden ser de orden administrativo o técnico.</a:t>
            </a:r>
            <a:br>
              <a:rPr lang="es-AR" sz="2800" dirty="0" smtClean="0">
                <a:solidFill>
                  <a:schemeClr val="tx1"/>
                </a:solidFill>
              </a:rPr>
            </a:br>
            <a:r>
              <a:rPr lang="es-AR" sz="2800" dirty="0" smtClean="0">
                <a:solidFill>
                  <a:schemeClr val="tx1"/>
                </a:solidFill>
              </a:rPr>
              <a:t/>
            </a:r>
            <a:br>
              <a:rPr lang="es-AR" sz="2800" dirty="0" smtClean="0">
                <a:solidFill>
                  <a:schemeClr val="tx1"/>
                </a:solidFill>
              </a:rPr>
            </a:br>
            <a:r>
              <a:rPr lang="es-AR" sz="2800" dirty="0" smtClean="0">
                <a:solidFill>
                  <a:schemeClr val="tx1"/>
                </a:solidFill>
              </a:rPr>
              <a:t>Informe de seguimiento de validadores por solución.</a:t>
            </a:r>
            <a:br>
              <a:rPr lang="es-AR" sz="2800" dirty="0" smtClean="0">
                <a:solidFill>
                  <a:schemeClr val="tx1"/>
                </a:solidFill>
              </a:rPr>
            </a:br>
            <a:r>
              <a:rPr lang="es-AR" sz="2800" dirty="0" smtClean="0">
                <a:solidFill>
                  <a:schemeClr val="tx1"/>
                </a:solidFill>
              </a:rPr>
              <a:t/>
            </a:r>
            <a:br>
              <a:rPr lang="es-AR" sz="2800" dirty="0" smtClean="0">
                <a:solidFill>
                  <a:schemeClr val="tx1"/>
                </a:solidFill>
              </a:rPr>
            </a:br>
            <a:r>
              <a:rPr lang="es-AR" sz="2800" dirty="0" smtClean="0">
                <a:solidFill>
                  <a:schemeClr val="tx1"/>
                </a:solidFill>
              </a:rPr>
              <a:t/>
            </a:r>
            <a:br>
              <a:rPr lang="es-AR" sz="2800" dirty="0" smtClean="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31588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fontScale="90000"/>
          </a:bodyPr>
          <a:lstStyle/>
          <a:p>
            <a:pPr lvl="0" algn="l"/>
            <a:r>
              <a:rPr lang="es-AR" sz="2800" b="1" u="sng" dirty="0" smtClean="0">
                <a:solidFill>
                  <a:schemeClr val="tx1"/>
                </a:solidFill>
              </a:rPr>
              <a:t>Transacciones realizadas en peajes con SUBE</a:t>
            </a:r>
            <a:br>
              <a:rPr lang="es-AR" sz="2800" b="1" u="sng" dirty="0" smtClean="0">
                <a:solidFill>
                  <a:schemeClr val="tx1"/>
                </a:solidFill>
              </a:rPr>
            </a:br>
            <a:r>
              <a:rPr lang="es-AR" sz="2800" b="1" u="sng" dirty="0" smtClean="0">
                <a:solidFill>
                  <a:schemeClr val="tx1"/>
                </a:solidFill>
              </a:rPr>
              <a:t/>
            </a:r>
            <a:br>
              <a:rPr lang="es-AR" sz="2800" b="1" u="sng" dirty="0" smtClean="0">
                <a:solidFill>
                  <a:schemeClr val="tx1"/>
                </a:solidFill>
              </a:rPr>
            </a:br>
            <a:r>
              <a:rPr lang="es-AR" sz="2800" b="1" u="sng" dirty="0" smtClean="0">
                <a:solidFill>
                  <a:schemeClr val="tx1"/>
                </a:solidFill>
              </a:rPr>
              <a:t>Transacciones con Tarifa Social</a:t>
            </a:r>
            <a:r>
              <a:rPr lang="es-AR" sz="2800" b="1" u="sng" dirty="0">
                <a:solidFill>
                  <a:schemeClr val="tx1"/>
                </a:solidFill>
              </a:rPr>
              <a:t/>
            </a:r>
            <a:br>
              <a:rPr lang="es-AR" sz="2800" b="1" u="sng" dirty="0">
                <a:solidFill>
                  <a:schemeClr val="tx1"/>
                </a:solidFill>
              </a:rPr>
            </a:br>
            <a:r>
              <a:rPr lang="es-AR" sz="2800" b="1" u="sng" dirty="0" smtClean="0">
                <a:solidFill>
                  <a:schemeClr val="tx1"/>
                </a:solidFill>
              </a:rPr>
              <a:t/>
            </a:r>
            <a:br>
              <a:rPr lang="es-AR" sz="2800" b="1" u="sng" dirty="0" smtClean="0">
                <a:solidFill>
                  <a:schemeClr val="tx1"/>
                </a:solidFill>
              </a:rPr>
            </a:br>
            <a:r>
              <a:rPr lang="es-AR" sz="2800" dirty="0" smtClean="0">
                <a:solidFill>
                  <a:schemeClr val="tx1"/>
                </a:solidFill>
              </a:rPr>
              <a:t>Se cuantifican las transacciones con tarifa social realizadas en el sistemas, como así también se mencionan las cobradas con el beneficio y no deberían haber sido acreedoras al beneficio. </a:t>
            </a:r>
            <a:r>
              <a:rPr lang="es-AR" sz="2800" b="1" dirty="0" smtClean="0">
                <a:solidFill>
                  <a:schemeClr val="tx1"/>
                </a:solidFill>
              </a:rPr>
              <a:t>Ej</a:t>
            </a:r>
            <a:r>
              <a:rPr lang="es-AR" sz="2800" b="1" dirty="0">
                <a:solidFill>
                  <a:schemeClr val="tx1"/>
                </a:solidFill>
              </a:rPr>
              <a:t>.</a:t>
            </a:r>
            <a:r>
              <a:rPr lang="es-AR" sz="2800" b="1" dirty="0" smtClean="0">
                <a:solidFill>
                  <a:schemeClr val="tx1"/>
                </a:solidFill>
              </a:rPr>
              <a:t> misma tarjeta paga dos o mas viajes en un lapso menor a 60 segundos. </a:t>
            </a:r>
            <a:r>
              <a:rPr lang="es-AR" sz="2800" b="1" u="sng" dirty="0" smtClean="0">
                <a:solidFill>
                  <a:schemeClr val="tx1"/>
                </a:solidFill>
              </a:rPr>
              <a:t/>
            </a:r>
            <a:br>
              <a:rPr lang="es-AR" sz="2800" b="1" u="sng" dirty="0" smtClean="0">
                <a:solidFill>
                  <a:schemeClr val="tx1"/>
                </a:solidFill>
              </a:rPr>
            </a:br>
            <a:r>
              <a:rPr lang="es-AR" sz="2800" dirty="0">
                <a:solidFill>
                  <a:schemeClr val="tx1"/>
                </a:solidFill>
              </a:rPr>
              <a:t> </a:t>
            </a:r>
            <a:br>
              <a:rPr lang="es-AR" sz="28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22135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a:bodyPr>
          <a:lstStyle/>
          <a:p>
            <a:r>
              <a:rPr lang="es-AR" sz="2500" b="1" u="sng" dirty="0" smtClean="0">
                <a:solidFill>
                  <a:schemeClr val="tx1"/>
                </a:solidFill>
              </a:rPr>
              <a:t>Análisis </a:t>
            </a:r>
            <a:r>
              <a:rPr lang="es-AR" sz="2500" b="1" u="sng" dirty="0">
                <a:solidFill>
                  <a:schemeClr val="tx1"/>
                </a:solidFill>
              </a:rPr>
              <a:t>de archivos </a:t>
            </a:r>
            <a:r>
              <a:rPr lang="es-AR" sz="2500" b="1" u="sng" dirty="0" smtClean="0">
                <a:solidFill>
                  <a:schemeClr val="tx1"/>
                </a:solidFill>
              </a:rPr>
              <a:t>UD (Used Data)</a:t>
            </a:r>
            <a:r>
              <a:rPr lang="es-AR" sz="2500" dirty="0">
                <a:solidFill>
                  <a:schemeClr val="tx1"/>
                </a:solidFill>
              </a:rPr>
              <a:t/>
            </a:r>
            <a:br>
              <a:rPr lang="es-AR" sz="2500" dirty="0">
                <a:solidFill>
                  <a:schemeClr val="tx1"/>
                </a:solidFill>
              </a:rPr>
            </a:br>
            <a:r>
              <a:rPr lang="es-AR" sz="2500" dirty="0" smtClean="0">
                <a:solidFill>
                  <a:schemeClr val="tx1"/>
                </a:solidFill>
              </a:rPr>
              <a:t/>
            </a:r>
            <a:br>
              <a:rPr lang="es-AR" sz="2500" dirty="0" smtClean="0">
                <a:solidFill>
                  <a:schemeClr val="tx1"/>
                </a:solidFill>
              </a:rPr>
            </a:br>
            <a:r>
              <a:rPr lang="es-AR" sz="2500" dirty="0" smtClean="0">
                <a:solidFill>
                  <a:schemeClr val="tx1"/>
                </a:solidFill>
              </a:rPr>
              <a:t>Resumen de errores por Línea</a:t>
            </a:r>
            <a:r>
              <a:rPr lang="es-AR" sz="2800" dirty="0" smtClean="0">
                <a:solidFill>
                  <a:schemeClr val="tx1"/>
                </a:solidFill>
              </a:rPr>
              <a:t/>
            </a:r>
            <a:br>
              <a:rPr lang="es-AR" sz="2800" dirty="0" smtClean="0">
                <a:solidFill>
                  <a:schemeClr val="tx1"/>
                </a:solidFill>
              </a:rPr>
            </a:br>
            <a:r>
              <a:rPr lang="es-AR" sz="2800" dirty="0" smtClean="0">
                <a:solidFill>
                  <a:schemeClr val="tx1"/>
                </a:solidFill>
              </a:rPr>
              <a:t/>
            </a:r>
            <a:br>
              <a:rPr lang="es-AR" sz="2800" dirty="0" smtClean="0">
                <a:solidFill>
                  <a:schemeClr val="tx1"/>
                </a:solidFill>
              </a:rPr>
            </a:br>
            <a:r>
              <a:rPr lang="es-AR" sz="2800" dirty="0">
                <a:solidFill>
                  <a:schemeClr val="tx1"/>
                </a:solidFill>
              </a:rPr>
              <a:t/>
            </a:r>
            <a:br>
              <a:rPr lang="es-AR" sz="2800" dirty="0">
                <a:solidFill>
                  <a:schemeClr val="tx1"/>
                </a:solidFill>
              </a:rPr>
            </a:br>
            <a:r>
              <a:rPr lang="es-AR" sz="2800" dirty="0" smtClean="0">
                <a:solidFill>
                  <a:schemeClr val="tx1"/>
                </a:solidFill>
              </a:rPr>
              <a:t/>
            </a:r>
            <a:br>
              <a:rPr lang="es-AR" sz="2800" dirty="0" smtClean="0">
                <a:solidFill>
                  <a:schemeClr val="tx1"/>
                </a:solidFill>
              </a:rPr>
            </a:br>
            <a:r>
              <a:rPr lang="es-AR" sz="2800" dirty="0">
                <a:solidFill>
                  <a:schemeClr val="tx1"/>
                </a:solidFill>
              </a:rPr>
              <a:t/>
            </a:r>
            <a:br>
              <a:rPr lang="es-AR" sz="2800" dirty="0">
                <a:solidFill>
                  <a:schemeClr val="tx1"/>
                </a:solidFill>
              </a:rPr>
            </a:br>
            <a:r>
              <a:rPr lang="es-AR" sz="2800" dirty="0" smtClean="0">
                <a:solidFill>
                  <a:schemeClr val="tx1"/>
                </a:solidFill>
              </a:rPr>
              <a:t/>
            </a:r>
            <a:br>
              <a:rPr lang="es-AR" sz="2800" dirty="0" smtClean="0">
                <a:solidFill>
                  <a:schemeClr val="tx1"/>
                </a:solidFill>
              </a:rPr>
            </a:br>
            <a:r>
              <a:rPr lang="es-AR" sz="2800" dirty="0">
                <a:solidFill>
                  <a:schemeClr val="tx1"/>
                </a:solidFill>
              </a:rPr>
              <a:t/>
            </a:r>
            <a:br>
              <a:rPr lang="es-AR" sz="2800" dirty="0">
                <a:solidFill>
                  <a:schemeClr val="tx1"/>
                </a:solidFill>
              </a:rPr>
            </a:br>
            <a:r>
              <a:rPr lang="es-AR" sz="2700" dirty="0">
                <a:solidFill>
                  <a:schemeClr val="tx1"/>
                </a:solidFill>
              </a:rPr>
              <a:t/>
            </a:r>
            <a:br>
              <a:rPr lang="es-AR" sz="27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79" y="3501008"/>
            <a:ext cx="48482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7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690424"/>
            <a:ext cx="7772400" cy="5050943"/>
          </a:xfrm>
        </p:spPr>
        <p:txBody>
          <a:bodyPr>
            <a:normAutofit fontScale="90000"/>
          </a:bodyPr>
          <a:lstStyle/>
          <a:p>
            <a:pPr algn="l"/>
            <a:r>
              <a:rPr lang="es-AR" sz="2800" b="1" u="sng" dirty="0" smtClean="0">
                <a:solidFill>
                  <a:schemeClr val="tx1"/>
                </a:solidFill>
              </a:rPr>
              <a:t>Análisis </a:t>
            </a:r>
            <a:r>
              <a:rPr lang="es-AR" sz="2800" b="1" u="sng" dirty="0">
                <a:solidFill>
                  <a:schemeClr val="tx1"/>
                </a:solidFill>
              </a:rPr>
              <a:t>de archivos UD (Used Data)</a:t>
            </a:r>
            <a:r>
              <a:rPr lang="es-AR" sz="2800" dirty="0">
                <a:solidFill>
                  <a:schemeClr val="tx1"/>
                </a:solidFill>
              </a:rPr>
              <a:t/>
            </a:r>
            <a:br>
              <a:rPr lang="es-AR" sz="2800" dirty="0">
                <a:solidFill>
                  <a:schemeClr val="tx1"/>
                </a:solidFill>
              </a:rPr>
            </a:br>
            <a:r>
              <a:rPr lang="es-AR" sz="2800" dirty="0" smtClean="0">
                <a:solidFill>
                  <a:schemeClr val="tx1"/>
                </a:solidFill>
              </a:rPr>
              <a:t/>
            </a:r>
            <a:br>
              <a:rPr lang="es-AR" sz="2800" dirty="0" smtClean="0">
                <a:solidFill>
                  <a:schemeClr val="tx1"/>
                </a:solidFill>
              </a:rPr>
            </a:br>
            <a:r>
              <a:rPr lang="es-AR" sz="2800" dirty="0" smtClean="0">
                <a:solidFill>
                  <a:schemeClr val="tx1"/>
                </a:solidFill>
              </a:rPr>
              <a:t>Detalle de validadores con secuencias faltantes, archivo ud anterior y posterior.</a:t>
            </a:r>
            <a:br>
              <a:rPr lang="es-AR" sz="2800" dirty="0" smtClean="0">
                <a:solidFill>
                  <a:schemeClr val="tx1"/>
                </a:solidFill>
              </a:rPr>
            </a:br>
            <a:r>
              <a:rPr lang="es-AR" sz="2800" dirty="0" smtClean="0">
                <a:solidFill>
                  <a:schemeClr val="tx1"/>
                </a:solidFill>
              </a:rPr>
              <a:t/>
            </a:r>
            <a:br>
              <a:rPr lang="es-AR" sz="2800" dirty="0" smtClean="0">
                <a:solidFill>
                  <a:schemeClr val="tx1"/>
                </a:solidFill>
              </a:rPr>
            </a:br>
            <a:r>
              <a:rPr lang="es-AR" sz="2800" dirty="0">
                <a:solidFill>
                  <a:schemeClr val="tx1"/>
                </a:solidFill>
              </a:rPr>
              <a:t/>
            </a:r>
            <a:br>
              <a:rPr lang="es-AR" sz="2800" dirty="0">
                <a:solidFill>
                  <a:schemeClr val="tx1"/>
                </a:solidFill>
              </a:rPr>
            </a:br>
            <a:r>
              <a:rPr lang="es-AR" sz="2800" dirty="0" smtClean="0">
                <a:solidFill>
                  <a:schemeClr val="tx1"/>
                </a:solidFill>
              </a:rPr>
              <a:t/>
            </a:r>
            <a:br>
              <a:rPr lang="es-AR" sz="2800" dirty="0" smtClean="0">
                <a:solidFill>
                  <a:schemeClr val="tx1"/>
                </a:solidFill>
              </a:rPr>
            </a:br>
            <a:r>
              <a:rPr lang="es-AR" sz="2800" dirty="0">
                <a:solidFill>
                  <a:schemeClr val="tx1"/>
                </a:solidFill>
              </a:rPr>
              <a:t/>
            </a:r>
            <a:br>
              <a:rPr lang="es-AR" sz="2800" dirty="0">
                <a:solidFill>
                  <a:schemeClr val="tx1"/>
                </a:solidFill>
              </a:rPr>
            </a:br>
            <a:r>
              <a:rPr lang="es-AR" sz="2800" dirty="0" smtClean="0">
                <a:solidFill>
                  <a:schemeClr val="tx1"/>
                </a:solidFill>
              </a:rPr>
              <a:t/>
            </a:r>
            <a:br>
              <a:rPr lang="es-AR" sz="2800" dirty="0" smtClean="0">
                <a:solidFill>
                  <a:schemeClr val="tx1"/>
                </a:solidFill>
              </a:rPr>
            </a:br>
            <a:r>
              <a:rPr lang="es-AR" sz="2800" dirty="0" smtClean="0">
                <a:solidFill>
                  <a:schemeClr val="tx1"/>
                </a:solidFill>
              </a:rPr>
              <a:t>Así mismo se realiza un control de la secuencia de la ultima transacción del 1er archivo y la 1er transacción del archivo siguiente para así poder cuantificar la criticidad del problema.</a:t>
            </a:r>
            <a:br>
              <a:rPr lang="es-AR" sz="2800" dirty="0" smtClean="0">
                <a:solidFill>
                  <a:schemeClr val="tx1"/>
                </a:solidFill>
              </a:rPr>
            </a:br>
            <a:r>
              <a:rPr lang="es-AR" sz="2800" dirty="0">
                <a:solidFill>
                  <a:schemeClr val="tx1"/>
                </a:solidFill>
              </a:rPr>
              <a:t/>
            </a:r>
            <a:br>
              <a:rPr lang="es-AR" sz="2800" dirty="0">
                <a:solidFill>
                  <a:schemeClr val="tx1"/>
                </a:solidFill>
              </a:rPr>
            </a:br>
            <a:r>
              <a:rPr lang="es-AR" sz="2800" dirty="0">
                <a:solidFill>
                  <a:schemeClr val="tx1"/>
                </a:solidFill>
              </a:rPr>
              <a:t/>
            </a:r>
            <a:br>
              <a:rPr lang="es-AR" sz="2800" dirty="0">
                <a:solidFill>
                  <a:schemeClr val="tx1"/>
                </a:solidFill>
              </a:rPr>
            </a:br>
            <a:r>
              <a:rPr lang="es-AR" sz="2700" dirty="0">
                <a:solidFill>
                  <a:schemeClr val="tx1"/>
                </a:solidFill>
              </a:rPr>
              <a:t/>
            </a:r>
            <a:br>
              <a:rPr lang="es-AR" sz="27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884607481"/>
              </p:ext>
            </p:extLst>
          </p:nvPr>
        </p:nvGraphicFramePr>
        <p:xfrm>
          <a:off x="1922001" y="3501008"/>
          <a:ext cx="4854823" cy="1214413"/>
        </p:xfrm>
        <a:graphic>
          <a:graphicData uri="http://schemas.openxmlformats.org/drawingml/2006/table">
            <a:tbl>
              <a:tblPr/>
              <a:tblGrid>
                <a:gridCol w="728406"/>
                <a:gridCol w="688343"/>
                <a:gridCol w="874086"/>
                <a:gridCol w="1136313"/>
                <a:gridCol w="1427675"/>
              </a:tblGrid>
              <a:tr h="314848">
                <a:tc>
                  <a:txBody>
                    <a:bodyPr/>
                    <a:lstStyle/>
                    <a:p>
                      <a:pPr algn="ctr" fontAlgn="b"/>
                      <a:r>
                        <a:rPr lang="es-AR" sz="1100" b="1" i="0" u="none" strike="noStrike" dirty="0">
                          <a:solidFill>
                            <a:srgbClr val="000000"/>
                          </a:solidFill>
                          <a:effectLst/>
                          <a:latin typeface="Calibri"/>
                        </a:rPr>
                        <a:t>EMPRESA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AR" sz="1100" b="1" i="0" u="none" strike="noStrike">
                          <a:solidFill>
                            <a:srgbClr val="000000"/>
                          </a:solidFill>
                          <a:effectLst/>
                          <a:latin typeface="Calibri"/>
                        </a:rPr>
                        <a:t>INTERNO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AR" sz="1100" b="1" i="0" u="none" strike="noStrike" dirty="0">
                          <a:solidFill>
                            <a:srgbClr val="000000"/>
                          </a:solidFill>
                          <a:effectLst/>
                          <a:latin typeface="Calibri"/>
                        </a:rPr>
                        <a:t>VALIDADOR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AR" sz="1100" b="1" i="0" u="none" strike="noStrike">
                          <a:solidFill>
                            <a:srgbClr val="000000"/>
                          </a:solidFill>
                          <a:effectLst/>
                          <a:latin typeface="Calibri"/>
                        </a:rPr>
                        <a:t>1RA SECUENCIA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AR" sz="1100" b="1" i="0" u="none" strike="noStrike" dirty="0">
                          <a:solidFill>
                            <a:srgbClr val="000000"/>
                          </a:solidFill>
                          <a:effectLst/>
                          <a:latin typeface="Calibri"/>
                        </a:rPr>
                        <a:t>ULTIMA SECUENCIA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99855">
                <a:tc>
                  <a:txBody>
                    <a:bodyPr/>
                    <a:lstStyle/>
                    <a:p>
                      <a:pPr algn="ctr" fontAlgn="b"/>
                      <a:r>
                        <a:rPr lang="es-AR" sz="1100" b="0" i="0" u="none" strike="noStrike" dirty="0">
                          <a:solidFill>
                            <a:srgbClr val="000000"/>
                          </a:solidFill>
                          <a:effectLst/>
                          <a:latin typeface="Calibri"/>
                        </a:rPr>
                        <a:t>xxx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a:solidFill>
                            <a:srgbClr val="000000"/>
                          </a:solidFill>
                          <a:effectLst/>
                          <a:latin typeface="Calibri"/>
                        </a:rPr>
                        <a:t>23100152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1230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1232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855">
                <a:tc>
                  <a:txBody>
                    <a:bodyPr/>
                    <a:lstStyle/>
                    <a:p>
                      <a:pPr algn="ctr" fontAlgn="b"/>
                      <a:r>
                        <a:rPr lang="es-AR" sz="1100" b="0" i="0" u="none" strike="noStrike">
                          <a:solidFill>
                            <a:srgbClr val="000000"/>
                          </a:solidFill>
                          <a:effectLst/>
                          <a:latin typeface="Calibri"/>
                        </a:rPr>
                        <a:t>yyy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23100152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a:solidFill>
                            <a:srgbClr val="000000"/>
                          </a:solidFill>
                          <a:effectLst/>
                          <a:latin typeface="Calibri"/>
                        </a:rPr>
                        <a:t>1233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1235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855">
                <a:tc>
                  <a:txBody>
                    <a:bodyPr/>
                    <a:lstStyle/>
                    <a:p>
                      <a:pPr algn="ctr" fontAlgn="b"/>
                      <a:r>
                        <a:rPr lang="es-AR" sz="1100" b="0" i="0" u="none" strike="noStrike">
                          <a:solidFill>
                            <a:srgbClr val="000000"/>
                          </a:solidFill>
                          <a:effectLst/>
                          <a:latin typeface="Calibri"/>
                        </a:rPr>
                        <a:t>fff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80000076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a:solidFill>
                            <a:srgbClr val="000000"/>
                          </a:solidFill>
                          <a:effectLst/>
                          <a:latin typeface="Calibri"/>
                        </a:rPr>
                        <a:t>1045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a:solidFill>
                            <a:srgbClr val="000000"/>
                          </a:solidFill>
                          <a:effectLst/>
                          <a:latin typeface="Calibri"/>
                        </a:rPr>
                        <a:t>1047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83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a:bodyPr>
          <a:lstStyle/>
          <a:p>
            <a:pPr algn="l"/>
            <a:r>
              <a:rPr lang="es-AR" sz="2700" dirty="0" smtClean="0">
                <a:solidFill>
                  <a:schemeClr val="tx1"/>
                </a:solidFill>
              </a:rPr>
              <a:t/>
            </a:r>
            <a:br>
              <a:rPr lang="es-AR" sz="2700" dirty="0" smtClean="0">
                <a:solidFill>
                  <a:schemeClr val="tx1"/>
                </a:solidFill>
              </a:rPr>
            </a:br>
            <a:r>
              <a:rPr lang="es-AR" sz="2500" b="1" u="sng" dirty="0" smtClean="0">
                <a:solidFill>
                  <a:schemeClr val="tx1"/>
                </a:solidFill>
              </a:rPr>
              <a:t>Análisis </a:t>
            </a:r>
            <a:r>
              <a:rPr lang="es-AR" sz="2500" b="1" u="sng" dirty="0">
                <a:solidFill>
                  <a:schemeClr val="tx1"/>
                </a:solidFill>
              </a:rPr>
              <a:t>de Cuenta Global mensual</a:t>
            </a:r>
            <a:r>
              <a:rPr lang="es-AR" sz="2500" dirty="0">
                <a:solidFill>
                  <a:schemeClr val="tx1"/>
                </a:solidFill>
              </a:rPr>
              <a:t/>
            </a:r>
            <a:br>
              <a:rPr lang="es-AR" sz="2500" dirty="0">
                <a:solidFill>
                  <a:schemeClr val="tx1"/>
                </a:solidFill>
              </a:rPr>
            </a:br>
            <a:r>
              <a:rPr lang="es-AR" sz="2500" dirty="0">
                <a:solidFill>
                  <a:schemeClr val="tx1"/>
                </a:solidFill>
              </a:rPr>
              <a:t/>
            </a:r>
            <a:br>
              <a:rPr lang="es-AR" sz="2500" dirty="0">
                <a:solidFill>
                  <a:schemeClr val="tx1"/>
                </a:solidFill>
              </a:rPr>
            </a:br>
            <a:r>
              <a:rPr lang="es-AR" sz="2500" dirty="0" smtClean="0">
                <a:solidFill>
                  <a:schemeClr val="tx1"/>
                </a:solidFill>
              </a:rPr>
              <a:t>El informe de seguimiento de la cuenta global única es de carácter mensual, en el se analizan todos los ingresos y egresos de la cuenta, la evolución de las partidas, las fluctuaciones, la solvencia, etc.</a:t>
            </a:r>
            <a:endParaRPr lang="es-AR" sz="25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177084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5 Marcador de contenido"/>
          <p:cNvSpPr>
            <a:spLocks noGrp="1"/>
          </p:cNvSpPr>
          <p:nvPr>
            <p:ph idx="4294967295"/>
          </p:nvPr>
        </p:nvSpPr>
        <p:spPr>
          <a:xfrm>
            <a:off x="443433" y="1857375"/>
            <a:ext cx="7800975" cy="4643438"/>
          </a:xfrm>
        </p:spPr>
        <p:txBody>
          <a:bodyPr/>
          <a:lstStyle/>
          <a:p>
            <a:pPr>
              <a:buFont typeface="Arial" charset="0"/>
              <a:buNone/>
              <a:defRPr/>
            </a:pPr>
            <a:r>
              <a:rPr lang="es-AR" i="1" u="sng" dirty="0">
                <a:solidFill>
                  <a:schemeClr val="tx1"/>
                </a:solidFill>
                <a:effectLst>
                  <a:outerShdw blurRad="38100" dist="38100" dir="2700000" algn="tl">
                    <a:srgbClr val="000000">
                      <a:alpha val="43137"/>
                    </a:srgbClr>
                  </a:outerShdw>
                </a:effectLst>
                <a:latin typeface="Arial" charset="0"/>
                <a:cs typeface="Arial" charset="0"/>
              </a:rPr>
              <a:t>3</a:t>
            </a:r>
            <a:r>
              <a:rPr lang="es-AR" i="1" u="sng" dirty="0" smtClean="0">
                <a:solidFill>
                  <a:schemeClr val="tx1"/>
                </a:solidFill>
                <a:effectLst>
                  <a:outerShdw blurRad="38100" dist="38100" dir="2700000" algn="tl">
                    <a:srgbClr val="000000">
                      <a:alpha val="43137"/>
                    </a:srgbClr>
                  </a:outerShdw>
                </a:effectLst>
                <a:latin typeface="Arial" charset="0"/>
                <a:cs typeface="Arial" charset="0"/>
              </a:rPr>
              <a:t>.Visitas </a:t>
            </a:r>
            <a:r>
              <a:rPr lang="es-AR" i="1" u="sng" dirty="0">
                <a:solidFill>
                  <a:schemeClr val="tx1"/>
                </a:solidFill>
                <a:effectLst>
                  <a:outerShdw blurRad="38100" dist="38100" dir="2700000" algn="tl">
                    <a:srgbClr val="000000">
                      <a:alpha val="43137"/>
                    </a:srgbClr>
                  </a:outerShdw>
                </a:effectLst>
                <a:latin typeface="Arial" charset="0"/>
                <a:cs typeface="Arial" charset="0"/>
              </a:rPr>
              <a:t>a las Empresas de Transporte</a:t>
            </a:r>
            <a:r>
              <a:rPr lang="es-AR" dirty="0">
                <a:solidFill>
                  <a:schemeClr val="tx1"/>
                </a:solidFill>
                <a:latin typeface="Arial" charset="0"/>
                <a:cs typeface="Arial" charset="0"/>
              </a:rPr>
              <a:t/>
            </a:r>
            <a:br>
              <a:rPr lang="es-AR" dirty="0">
                <a:solidFill>
                  <a:schemeClr val="tx1"/>
                </a:solidFill>
                <a:latin typeface="Arial" charset="0"/>
                <a:cs typeface="Arial" charset="0"/>
              </a:rPr>
            </a:br>
            <a:endParaRPr lang="es-AR" u="sng" dirty="0" smtClean="0">
              <a:latin typeface="Arial" charset="0"/>
              <a:cs typeface="Arial" charset="0"/>
            </a:endParaRPr>
          </a:p>
          <a:p>
            <a:pPr>
              <a:buFont typeface="Arial" charset="0"/>
              <a:buNone/>
              <a:defRPr/>
            </a:pPr>
            <a:r>
              <a:rPr lang="es-AR" sz="2200" dirty="0" smtClean="0">
                <a:latin typeface="Arial" charset="0"/>
                <a:cs typeface="Arial" charset="0"/>
              </a:rPr>
              <a:t>      </a:t>
            </a:r>
            <a:r>
              <a:rPr lang="es-AR" sz="2200" u="sng" dirty="0" smtClean="0">
                <a:solidFill>
                  <a:schemeClr val="tx1"/>
                </a:solidFill>
                <a:latin typeface="Arial" charset="0"/>
                <a:cs typeface="Arial" charset="0"/>
              </a:rPr>
              <a:t>Relevamientos</a:t>
            </a:r>
            <a:endParaRPr lang="es-ES" sz="2200" dirty="0" smtClean="0">
              <a:solidFill>
                <a:schemeClr val="tx1"/>
              </a:solidFill>
              <a:latin typeface="Arial" charset="0"/>
              <a:cs typeface="Arial" charset="0"/>
            </a:endParaRPr>
          </a:p>
          <a:p>
            <a:pPr algn="ctr">
              <a:buFont typeface="Arial" charset="0"/>
              <a:buNone/>
              <a:defRPr/>
            </a:pPr>
            <a:r>
              <a:rPr lang="es-AR" sz="1800" dirty="0" smtClean="0">
                <a:solidFill>
                  <a:schemeClr val="tx1"/>
                </a:solidFill>
              </a:rPr>
              <a:t> </a:t>
            </a:r>
            <a:endParaRPr lang="es-ES" sz="1800" dirty="0" smtClean="0">
              <a:solidFill>
                <a:schemeClr val="tx1"/>
              </a:solidFill>
            </a:endParaRPr>
          </a:p>
          <a:p>
            <a:pPr marL="0" indent="0">
              <a:buNone/>
              <a:defRPr/>
            </a:pPr>
            <a:r>
              <a:rPr lang="es-AR" sz="2200" dirty="0" smtClean="0">
                <a:solidFill>
                  <a:schemeClr val="tx1"/>
                </a:solidFill>
                <a:latin typeface="Arial" charset="0"/>
                <a:cs typeface="Arial" charset="0"/>
              </a:rPr>
              <a:t>      Reconocimiento de Hardware </a:t>
            </a:r>
            <a:endParaRPr lang="es-ES" sz="2200" dirty="0" smtClean="0">
              <a:solidFill>
                <a:schemeClr val="tx1"/>
              </a:solidFill>
              <a:latin typeface="Arial" charset="0"/>
              <a:cs typeface="Arial" charset="0"/>
            </a:endParaRPr>
          </a:p>
          <a:p>
            <a:pPr marL="457200" lvl="1" indent="0">
              <a:buFont typeface="Arial" charset="0"/>
              <a:buNone/>
              <a:defRPr/>
            </a:pPr>
            <a:r>
              <a:rPr lang="es-AR" sz="2200" dirty="0" smtClean="0">
                <a:solidFill>
                  <a:schemeClr val="tx1"/>
                </a:solidFill>
                <a:latin typeface="Arial" charset="0"/>
                <a:cs typeface="Arial" charset="0"/>
              </a:rPr>
              <a:t>Ubicación/es de Access Point.</a:t>
            </a:r>
            <a:endParaRPr lang="es-ES" sz="2200" dirty="0" smtClean="0">
              <a:solidFill>
                <a:schemeClr val="tx1"/>
              </a:solidFill>
              <a:latin typeface="Arial" charset="0"/>
              <a:cs typeface="Arial" charset="0"/>
            </a:endParaRPr>
          </a:p>
          <a:p>
            <a:pPr marL="457200" lvl="1" indent="0">
              <a:buFont typeface="Arial" charset="0"/>
              <a:buNone/>
              <a:defRPr/>
            </a:pPr>
            <a:r>
              <a:rPr lang="es-AR" sz="2200" dirty="0" smtClean="0">
                <a:solidFill>
                  <a:schemeClr val="tx1"/>
                </a:solidFill>
                <a:latin typeface="Arial" charset="0"/>
                <a:cs typeface="Arial" charset="0"/>
              </a:rPr>
              <a:t>Concentrador/es.</a:t>
            </a:r>
          </a:p>
          <a:p>
            <a:pPr marL="457200" lvl="1" indent="0">
              <a:buFont typeface="Arial" charset="0"/>
              <a:buNone/>
              <a:defRPr/>
            </a:pPr>
            <a:r>
              <a:rPr lang="es-AR" sz="2200" dirty="0" smtClean="0">
                <a:solidFill>
                  <a:schemeClr val="tx1"/>
                </a:solidFill>
                <a:latin typeface="Arial" charset="0"/>
                <a:cs typeface="Arial" charset="0"/>
              </a:rPr>
              <a:t>Validadores y teclados de Back up.</a:t>
            </a:r>
            <a:endParaRPr lang="es-ES" sz="2200" dirty="0" smtClean="0">
              <a:solidFill>
                <a:schemeClr val="tx1"/>
              </a:solidFill>
              <a:latin typeface="Arial" charset="0"/>
              <a:cs typeface="Arial" charset="0"/>
            </a:endParaRPr>
          </a:p>
          <a:p>
            <a:pPr marL="457200" lvl="1" indent="0">
              <a:buFont typeface="Arial" charset="0"/>
              <a:buNone/>
              <a:defRPr/>
            </a:pPr>
            <a:r>
              <a:rPr lang="es-AR" sz="2200" dirty="0" smtClean="0">
                <a:solidFill>
                  <a:schemeClr val="tx1"/>
                </a:solidFill>
                <a:latin typeface="Arial" charset="0"/>
                <a:cs typeface="Arial" charset="0"/>
              </a:rPr>
              <a:t>Terminal Móvil de Inspección (TMI).</a:t>
            </a:r>
          </a:p>
          <a:p>
            <a:pPr marL="457200" lvl="1" indent="0">
              <a:buFont typeface="Arial" charset="0"/>
              <a:buNone/>
              <a:defRPr/>
            </a:pPr>
            <a:endParaRPr lang="es-AR" sz="2200" dirty="0" smtClean="0">
              <a:latin typeface="Arial" charset="0"/>
              <a:cs typeface="Arial" charset="0"/>
            </a:endParaRPr>
          </a:p>
          <a:p>
            <a:pPr marL="0" indent="0">
              <a:buFont typeface="Arial" charset="0"/>
              <a:buNone/>
              <a:defRPr/>
            </a:pPr>
            <a:endParaRPr lang="es-AR" sz="2200" dirty="0" smtClean="0">
              <a:latin typeface="Arial" charset="0"/>
              <a:cs typeface="Arial" charset="0"/>
            </a:endParaRPr>
          </a:p>
          <a:p>
            <a:pPr lvl="1">
              <a:defRPr/>
            </a:pPr>
            <a:endParaRPr lang="es-AR" sz="2200" dirty="0" smtClean="0">
              <a:latin typeface="Arial" charset="0"/>
              <a:cs typeface="Arial" charset="0"/>
            </a:endParaRPr>
          </a:p>
          <a:p>
            <a:pPr lvl="1">
              <a:defRPr/>
            </a:pPr>
            <a:endParaRPr lang="es-AR" sz="2200" dirty="0" smtClean="0">
              <a:latin typeface="Arial" charset="0"/>
              <a:cs typeface="Arial" charset="0"/>
            </a:endParaRPr>
          </a:p>
          <a:p>
            <a:pPr>
              <a:buFont typeface="Arial" charset="0"/>
              <a:buNone/>
              <a:defRPr/>
            </a:pPr>
            <a:endParaRPr lang="es-AR" sz="1800" dirty="0" smtClean="0">
              <a:latin typeface="Arial" charset="0"/>
              <a:cs typeface="Arial" charset="0"/>
            </a:endParaRPr>
          </a:p>
        </p:txBody>
      </p:sp>
      <p:pic>
        <p:nvPicPr>
          <p:cNvPr id="10245"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00063"/>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77850"/>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fade">
                                      <p:cBhvr>
                                        <p:cTn id="12" dur="500"/>
                                        <p:tgtEl>
                                          <p:spTgt spid="10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4">
                                            <p:txEl>
                                              <p:pRg st="3" end="3"/>
                                            </p:txEl>
                                          </p:spTgt>
                                        </p:tgtEl>
                                        <p:attrNameLst>
                                          <p:attrName>style.visibility</p:attrName>
                                        </p:attrNameLst>
                                      </p:cBhvr>
                                      <p:to>
                                        <p:strVal val="visible"/>
                                      </p:to>
                                    </p:set>
                                    <p:animEffect transition="in" filter="fade">
                                      <p:cBhvr>
                                        <p:cTn id="17" dur="500"/>
                                        <p:tgtEl>
                                          <p:spTgt spid="10244">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44">
                                            <p:txEl>
                                              <p:pRg st="4" end="4"/>
                                            </p:txEl>
                                          </p:spTgt>
                                        </p:tgtEl>
                                        <p:attrNameLst>
                                          <p:attrName>style.visibility</p:attrName>
                                        </p:attrNameLst>
                                      </p:cBhvr>
                                      <p:to>
                                        <p:strVal val="visible"/>
                                      </p:to>
                                    </p:set>
                                    <p:animEffect transition="in" filter="fade">
                                      <p:cBhvr>
                                        <p:cTn id="20" dur="500"/>
                                        <p:tgtEl>
                                          <p:spTgt spid="10244">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44">
                                            <p:txEl>
                                              <p:pRg st="5" end="5"/>
                                            </p:txEl>
                                          </p:spTgt>
                                        </p:tgtEl>
                                        <p:attrNameLst>
                                          <p:attrName>style.visibility</p:attrName>
                                        </p:attrNameLst>
                                      </p:cBhvr>
                                      <p:to>
                                        <p:strVal val="visible"/>
                                      </p:to>
                                    </p:set>
                                    <p:animEffect transition="in" filter="fade">
                                      <p:cBhvr>
                                        <p:cTn id="23" dur="500"/>
                                        <p:tgtEl>
                                          <p:spTgt spid="10244">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44">
                                            <p:txEl>
                                              <p:pRg st="6" end="6"/>
                                            </p:txEl>
                                          </p:spTgt>
                                        </p:tgtEl>
                                        <p:attrNameLst>
                                          <p:attrName>style.visibility</p:attrName>
                                        </p:attrNameLst>
                                      </p:cBhvr>
                                      <p:to>
                                        <p:strVal val="visible"/>
                                      </p:to>
                                    </p:set>
                                    <p:animEffect transition="in" filter="fade">
                                      <p:cBhvr>
                                        <p:cTn id="26" dur="500"/>
                                        <p:tgtEl>
                                          <p:spTgt spid="10244">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244">
                                            <p:txEl>
                                              <p:pRg st="7" end="7"/>
                                            </p:txEl>
                                          </p:spTgt>
                                        </p:tgtEl>
                                        <p:attrNameLst>
                                          <p:attrName>style.visibility</p:attrName>
                                        </p:attrNameLst>
                                      </p:cBhvr>
                                      <p:to>
                                        <p:strVal val="visible"/>
                                      </p:to>
                                    </p:set>
                                    <p:animEffect transition="in" filter="fade">
                                      <p:cBhvr>
                                        <p:cTn id="29" dur="500"/>
                                        <p:tgtEl>
                                          <p:spTgt spid="102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88840"/>
            <a:ext cx="7772400" cy="4320480"/>
          </a:xfrm>
        </p:spPr>
        <p:txBody>
          <a:bodyPr>
            <a:normAutofit/>
          </a:bodyPr>
          <a:lstStyle/>
          <a:p>
            <a:pPr algn="l">
              <a:defRPr/>
            </a:pPr>
            <a:r>
              <a:rPr lang="es-ES" sz="2400" u="sng" dirty="0" smtClean="0">
                <a:solidFill>
                  <a:schemeClr val="tx1"/>
                </a:solidFill>
                <a:latin typeface="Arial" charset="0"/>
                <a:cs typeface="Arial" charset="0"/>
              </a:rPr>
              <a:t>Contenido de la Presentación</a:t>
            </a:r>
            <a:r>
              <a:rPr lang="es-ES" sz="2400" dirty="0" smtClean="0">
                <a:solidFill>
                  <a:schemeClr val="tx1"/>
                </a:solidFill>
                <a:latin typeface="Arial" charset="0"/>
                <a:cs typeface="Arial" charset="0"/>
              </a:rPr>
              <a:t/>
            </a:r>
            <a:br>
              <a:rPr lang="es-ES" sz="2400" dirty="0" smtClean="0">
                <a:solidFill>
                  <a:schemeClr val="tx1"/>
                </a:solidFill>
                <a:latin typeface="Arial" charset="0"/>
                <a:cs typeface="Arial" charset="0"/>
              </a:rPr>
            </a:br>
            <a:r>
              <a:rPr lang="es-ES" sz="2400" dirty="0">
                <a:solidFill>
                  <a:schemeClr val="tx1"/>
                </a:solidFill>
                <a:latin typeface="Arial" charset="0"/>
                <a:cs typeface="Arial" charset="0"/>
              </a:rPr>
              <a:t/>
            </a:r>
            <a:br>
              <a:rPr lang="es-ES" sz="2400" dirty="0">
                <a:solidFill>
                  <a:schemeClr val="tx1"/>
                </a:solidFill>
                <a:latin typeface="Arial" charset="0"/>
                <a:cs typeface="Arial" charset="0"/>
              </a:rPr>
            </a:br>
            <a:r>
              <a:rPr lang="es-ES" sz="2400" i="1" dirty="0" smtClean="0">
                <a:solidFill>
                  <a:schemeClr val="tx1"/>
                </a:solidFill>
                <a:effectLst>
                  <a:outerShdw blurRad="38100" dist="38100" dir="2700000" algn="tl">
                    <a:srgbClr val="000000">
                      <a:alpha val="43137"/>
                    </a:srgbClr>
                  </a:outerShdw>
                </a:effectLst>
                <a:latin typeface="Arial" charset="0"/>
                <a:cs typeface="Arial" charset="0"/>
              </a:rPr>
              <a:t>1.Quienes </a:t>
            </a:r>
            <a:r>
              <a:rPr lang="es-ES" sz="2400" i="1" dirty="0">
                <a:solidFill>
                  <a:schemeClr val="tx1"/>
                </a:solidFill>
                <a:effectLst>
                  <a:outerShdw blurRad="38100" dist="38100" dir="2700000" algn="tl">
                    <a:srgbClr val="000000">
                      <a:alpha val="43137"/>
                    </a:srgbClr>
                  </a:outerShdw>
                </a:effectLst>
                <a:latin typeface="Arial" charset="0"/>
                <a:cs typeface="Arial" charset="0"/>
              </a:rPr>
              <a:t>somos</a:t>
            </a:r>
            <a:r>
              <a:rPr lang="es-ES" sz="2400" i="1" dirty="0" smtClean="0">
                <a:solidFill>
                  <a:schemeClr val="tx1"/>
                </a:solidFill>
                <a:effectLst>
                  <a:outerShdw blurRad="38100" dist="38100" dir="2700000" algn="tl">
                    <a:srgbClr val="000000">
                      <a:alpha val="43137"/>
                    </a:srgbClr>
                  </a:outerShdw>
                </a:effectLst>
                <a:latin typeface="Arial" charset="0"/>
                <a:cs typeface="Arial" charset="0"/>
              </a:rPr>
              <a:t>?</a:t>
            </a:r>
            <a:r>
              <a:rPr lang="es-ES" sz="2400" i="1" dirty="0">
                <a:solidFill>
                  <a:schemeClr val="tx1"/>
                </a:solidFill>
                <a:effectLst>
                  <a:outerShdw blurRad="38100" dist="38100" dir="2700000" algn="tl">
                    <a:srgbClr val="000000">
                      <a:alpha val="43137"/>
                    </a:srgbClr>
                  </a:outerShdw>
                </a:effectLst>
                <a:latin typeface="Arial" charset="0"/>
                <a:cs typeface="Arial" charset="0"/>
              </a:rPr>
              <a:t/>
            </a:r>
            <a:br>
              <a:rPr lang="es-ES" sz="2400" i="1" dirty="0">
                <a:solidFill>
                  <a:schemeClr val="tx1"/>
                </a:solidFill>
                <a:effectLst>
                  <a:outerShdw blurRad="38100" dist="38100" dir="2700000" algn="tl">
                    <a:srgbClr val="000000">
                      <a:alpha val="43137"/>
                    </a:srgbClr>
                  </a:outerShdw>
                </a:effectLst>
                <a:latin typeface="Arial" charset="0"/>
                <a:cs typeface="Arial" charset="0"/>
              </a:rPr>
            </a:br>
            <a:r>
              <a:rPr lang="es-ES" sz="2400" i="1" dirty="0" smtClean="0">
                <a:solidFill>
                  <a:schemeClr val="tx1"/>
                </a:solidFill>
                <a:effectLst>
                  <a:outerShdw blurRad="38100" dist="38100" dir="2700000" algn="tl">
                    <a:srgbClr val="000000">
                      <a:alpha val="43137"/>
                    </a:srgbClr>
                  </a:outerShdw>
                </a:effectLst>
                <a:latin typeface="Arial" charset="0"/>
                <a:cs typeface="Arial" charset="0"/>
              </a:rPr>
              <a:t>2. Información </a:t>
            </a:r>
            <a:r>
              <a:rPr lang="es-ES" sz="2400" i="1" dirty="0">
                <a:solidFill>
                  <a:schemeClr val="tx1"/>
                </a:solidFill>
                <a:effectLst>
                  <a:outerShdw blurRad="38100" dist="38100" dir="2700000" algn="tl">
                    <a:srgbClr val="000000">
                      <a:alpha val="43137"/>
                    </a:srgbClr>
                  </a:outerShdw>
                </a:effectLst>
                <a:latin typeface="Arial" charset="0"/>
                <a:cs typeface="Arial" charset="0"/>
              </a:rPr>
              <a:t>suministrada por ACTrans</a:t>
            </a:r>
            <a:br>
              <a:rPr lang="es-ES" sz="2400" i="1" dirty="0">
                <a:solidFill>
                  <a:schemeClr val="tx1"/>
                </a:solidFill>
                <a:effectLst>
                  <a:outerShdw blurRad="38100" dist="38100" dir="2700000" algn="tl">
                    <a:srgbClr val="000000">
                      <a:alpha val="43137"/>
                    </a:srgbClr>
                  </a:outerShdw>
                </a:effectLst>
                <a:latin typeface="Arial" charset="0"/>
                <a:cs typeface="Arial" charset="0"/>
              </a:rPr>
            </a:br>
            <a:r>
              <a:rPr lang="es-ES" sz="2400" i="1" dirty="0" smtClean="0">
                <a:solidFill>
                  <a:schemeClr val="tx1"/>
                </a:solidFill>
                <a:effectLst>
                  <a:outerShdw blurRad="38100" dist="38100" dir="2700000" algn="tl">
                    <a:srgbClr val="000000">
                      <a:alpha val="43137"/>
                    </a:srgbClr>
                  </a:outerShdw>
                </a:effectLst>
                <a:latin typeface="Arial" charset="0"/>
                <a:cs typeface="Arial" charset="0"/>
              </a:rPr>
              <a:t>3.</a:t>
            </a:r>
            <a:r>
              <a:rPr lang="es-AR" sz="2400" i="1" dirty="0" smtClean="0">
                <a:solidFill>
                  <a:schemeClr val="tx1"/>
                </a:solidFill>
                <a:effectLst>
                  <a:outerShdw blurRad="38100" dist="38100" dir="2700000" algn="tl">
                    <a:srgbClr val="000000">
                      <a:alpha val="43137"/>
                    </a:srgbClr>
                  </a:outerShdw>
                </a:effectLst>
                <a:latin typeface="Arial" charset="0"/>
                <a:cs typeface="Arial" charset="0"/>
              </a:rPr>
              <a:t>Visitas </a:t>
            </a:r>
            <a:r>
              <a:rPr lang="es-AR" sz="2400" i="1" dirty="0">
                <a:solidFill>
                  <a:schemeClr val="tx1"/>
                </a:solidFill>
                <a:effectLst>
                  <a:outerShdw blurRad="38100" dist="38100" dir="2700000" algn="tl">
                    <a:srgbClr val="000000">
                      <a:alpha val="43137"/>
                    </a:srgbClr>
                  </a:outerShdw>
                </a:effectLst>
                <a:latin typeface="Arial" charset="0"/>
                <a:cs typeface="Arial" charset="0"/>
              </a:rPr>
              <a:t>a las Empresas de Transporte</a:t>
            </a:r>
            <a:br>
              <a:rPr lang="es-AR" sz="2400" i="1" dirty="0">
                <a:solidFill>
                  <a:schemeClr val="tx1"/>
                </a:solidFill>
                <a:effectLst>
                  <a:outerShdw blurRad="38100" dist="38100" dir="2700000" algn="tl">
                    <a:srgbClr val="000000">
                      <a:alpha val="43137"/>
                    </a:srgbClr>
                  </a:outerShdw>
                </a:effectLst>
                <a:latin typeface="Arial" charset="0"/>
                <a:cs typeface="Arial" charset="0"/>
              </a:rPr>
            </a:br>
            <a:r>
              <a:rPr lang="es-AR" sz="2400" i="1" dirty="0">
                <a:solidFill>
                  <a:schemeClr val="tx1"/>
                </a:solidFill>
                <a:effectLst>
                  <a:outerShdw blurRad="38100" dist="38100" dir="2700000" algn="tl">
                    <a:srgbClr val="000000">
                      <a:alpha val="43137"/>
                    </a:srgbClr>
                  </a:outerShdw>
                </a:effectLst>
                <a:latin typeface="Arial" charset="0"/>
                <a:cs typeface="Arial" charset="0"/>
              </a:rPr>
              <a:t>4</a:t>
            </a:r>
            <a:r>
              <a:rPr lang="es-AR" sz="2400" i="1" dirty="0" smtClean="0">
                <a:solidFill>
                  <a:schemeClr val="tx1"/>
                </a:solidFill>
                <a:effectLst>
                  <a:outerShdw blurRad="38100" dist="38100" dir="2700000" algn="tl">
                    <a:srgbClr val="000000">
                      <a:alpha val="43137"/>
                    </a:srgbClr>
                  </a:outerShdw>
                </a:effectLst>
                <a:latin typeface="Arial" charset="0"/>
                <a:cs typeface="Arial" charset="0"/>
              </a:rPr>
              <a:t>.Actividades </a:t>
            </a:r>
            <a:r>
              <a:rPr lang="es-AR" sz="2400" i="1" dirty="0">
                <a:solidFill>
                  <a:schemeClr val="tx1"/>
                </a:solidFill>
                <a:effectLst>
                  <a:outerShdw blurRad="38100" dist="38100" dir="2700000" algn="tl">
                    <a:srgbClr val="000000">
                      <a:alpha val="43137"/>
                    </a:srgbClr>
                  </a:outerShdw>
                </a:effectLst>
                <a:latin typeface="Arial" charset="0"/>
                <a:cs typeface="Arial" charset="0"/>
              </a:rPr>
              <a:t>desarrolladas por ACTrans</a:t>
            </a:r>
            <a:br>
              <a:rPr lang="es-AR" sz="2400" i="1" dirty="0">
                <a:solidFill>
                  <a:schemeClr val="tx1"/>
                </a:solidFill>
                <a:effectLst>
                  <a:outerShdw blurRad="38100" dist="38100" dir="2700000" algn="tl">
                    <a:srgbClr val="000000">
                      <a:alpha val="43137"/>
                    </a:srgbClr>
                  </a:outerShdw>
                </a:effectLst>
                <a:latin typeface="Arial" charset="0"/>
                <a:cs typeface="Arial" charset="0"/>
              </a:rPr>
            </a:br>
            <a:r>
              <a:rPr lang="es-AR" sz="2400" i="1" dirty="0">
                <a:solidFill>
                  <a:schemeClr val="tx1"/>
                </a:solidFill>
                <a:effectLst>
                  <a:outerShdw blurRad="38100" dist="38100" dir="2700000" algn="tl">
                    <a:srgbClr val="000000">
                      <a:alpha val="43137"/>
                    </a:srgbClr>
                  </a:outerShdw>
                </a:effectLst>
                <a:latin typeface="Arial" charset="0"/>
                <a:cs typeface="Arial" charset="0"/>
              </a:rPr>
              <a:t>5</a:t>
            </a:r>
            <a:r>
              <a:rPr lang="es-AR" sz="2400" i="1" dirty="0" smtClean="0">
                <a:solidFill>
                  <a:schemeClr val="tx1"/>
                </a:solidFill>
                <a:effectLst>
                  <a:outerShdw blurRad="38100" dist="38100" dir="2700000" algn="tl">
                    <a:srgbClr val="000000">
                      <a:alpha val="43137"/>
                    </a:srgbClr>
                  </a:outerShdw>
                </a:effectLst>
                <a:latin typeface="Arial" charset="0"/>
                <a:cs typeface="Arial" charset="0"/>
              </a:rPr>
              <a:t>.Servicios a Instrumentar</a:t>
            </a:r>
            <a:br>
              <a:rPr lang="es-AR" sz="2400" i="1" dirty="0" smtClean="0">
                <a:solidFill>
                  <a:schemeClr val="tx1"/>
                </a:solidFill>
                <a:effectLst>
                  <a:outerShdw blurRad="38100" dist="38100" dir="2700000" algn="tl">
                    <a:srgbClr val="000000">
                      <a:alpha val="43137"/>
                    </a:srgbClr>
                  </a:outerShdw>
                </a:effectLst>
                <a:latin typeface="Arial" charset="0"/>
                <a:cs typeface="Arial" charset="0"/>
              </a:rPr>
            </a:br>
            <a:r>
              <a:rPr lang="es-AR" sz="2400" i="1" dirty="0" smtClean="0">
                <a:solidFill>
                  <a:schemeClr val="tx1"/>
                </a:solidFill>
                <a:effectLst>
                  <a:outerShdw blurRad="38100" dist="38100" dir="2700000" algn="tl">
                    <a:srgbClr val="000000">
                      <a:alpha val="43137"/>
                    </a:srgbClr>
                  </a:outerShdw>
                </a:effectLst>
                <a:latin typeface="Arial" charset="0"/>
                <a:cs typeface="Arial" charset="0"/>
              </a:rPr>
              <a:t>6.Como </a:t>
            </a:r>
            <a:r>
              <a:rPr lang="es-AR" sz="2400" i="1" dirty="0">
                <a:solidFill>
                  <a:schemeClr val="tx1"/>
                </a:solidFill>
                <a:effectLst>
                  <a:outerShdw blurRad="38100" dist="38100" dir="2700000" algn="tl">
                    <a:srgbClr val="000000">
                      <a:alpha val="43137"/>
                    </a:srgbClr>
                  </a:outerShdw>
                </a:effectLst>
                <a:latin typeface="Arial" charset="0"/>
                <a:cs typeface="Arial" charset="0"/>
              </a:rPr>
              <a:t>Contactarnos</a:t>
            </a:r>
            <a:r>
              <a:rPr lang="es-AR" sz="2400" dirty="0">
                <a:solidFill>
                  <a:schemeClr val="tx1"/>
                </a:solidFill>
                <a:latin typeface="Arial" charset="0"/>
                <a:cs typeface="Arial" charset="0"/>
              </a:rPr>
              <a:t/>
            </a:r>
            <a:br>
              <a:rPr lang="es-AR" sz="2400" dirty="0">
                <a:solidFill>
                  <a:schemeClr val="tx1"/>
                </a:solidFill>
                <a:latin typeface="Arial" charset="0"/>
                <a:cs typeface="Arial" charset="0"/>
              </a:rPr>
            </a:br>
            <a:endParaRPr lang="es-AR" sz="2400" dirty="0">
              <a:solidFill>
                <a:srgbClr val="000000"/>
              </a:solidFill>
              <a:latin typeface="Arial" charset="0"/>
              <a:cs typeface="Arial" charset="0"/>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24038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Marcador de contenido"/>
          <p:cNvSpPr>
            <a:spLocks noGrp="1"/>
          </p:cNvSpPr>
          <p:nvPr>
            <p:ph idx="4294967295"/>
          </p:nvPr>
        </p:nvSpPr>
        <p:spPr>
          <a:xfrm>
            <a:off x="357188" y="1857375"/>
            <a:ext cx="7800975" cy="4643438"/>
          </a:xfrm>
        </p:spPr>
        <p:txBody>
          <a:bodyPr>
            <a:normAutofit lnSpcReduction="10000"/>
          </a:bodyPr>
          <a:lstStyle/>
          <a:p>
            <a:pPr algn="ctr">
              <a:buFont typeface="Arial" charset="0"/>
              <a:buNone/>
              <a:defRPr/>
            </a:pPr>
            <a:r>
              <a:rPr lang="es-AR" sz="2200" u="sng" dirty="0" smtClean="0">
                <a:solidFill>
                  <a:schemeClr val="tx1"/>
                </a:solidFill>
                <a:latin typeface="Arial" charset="0"/>
                <a:cs typeface="Arial" charset="0"/>
              </a:rPr>
              <a:t>Relevamientos</a:t>
            </a:r>
          </a:p>
          <a:p>
            <a:pPr algn="ctr">
              <a:buFont typeface="Arial" charset="0"/>
              <a:buNone/>
              <a:defRPr/>
            </a:pPr>
            <a:endParaRPr lang="es-ES" sz="1800" dirty="0" smtClean="0">
              <a:solidFill>
                <a:schemeClr val="tx1"/>
              </a:solidFill>
            </a:endParaRPr>
          </a:p>
          <a:p>
            <a:pPr marL="0" indent="0">
              <a:buNone/>
              <a:defRPr/>
            </a:pPr>
            <a:r>
              <a:rPr lang="es-AR" sz="2200" dirty="0" smtClean="0">
                <a:solidFill>
                  <a:schemeClr val="tx1"/>
                </a:solidFill>
                <a:latin typeface="Arial" charset="0"/>
                <a:cs typeface="Arial" charset="0"/>
              </a:rPr>
              <a:t>Verificar la correcta comunicación de los equipos y relevar los puntos de conflicto presentados en cada ET a través de un cuestionario preestablecido, con la posibilidad de explayarse en otros aspectos.</a:t>
            </a:r>
            <a:endParaRPr lang="es-ES" sz="2200" dirty="0" smtClean="0">
              <a:solidFill>
                <a:schemeClr val="tx1"/>
              </a:solidFill>
              <a:latin typeface="Arial" charset="0"/>
              <a:cs typeface="Arial" charset="0"/>
            </a:endParaRPr>
          </a:p>
          <a:p>
            <a:pPr>
              <a:buFont typeface="Arial" charset="0"/>
              <a:buNone/>
              <a:defRPr/>
            </a:pPr>
            <a:endParaRPr lang="es-ES" sz="1800" dirty="0" smtClean="0">
              <a:solidFill>
                <a:schemeClr val="tx1"/>
              </a:solidFill>
            </a:endParaRPr>
          </a:p>
          <a:p>
            <a:pPr marL="0" indent="0">
              <a:buNone/>
              <a:defRPr/>
            </a:pPr>
            <a:r>
              <a:rPr lang="es-AR" sz="2200" dirty="0" smtClean="0">
                <a:solidFill>
                  <a:schemeClr val="tx1"/>
                </a:solidFill>
                <a:latin typeface="Arial" charset="0"/>
                <a:cs typeface="Arial" charset="0"/>
              </a:rPr>
              <a:t> Definir el interlocutor de parte de la ET y brindar los teléfonos de los miembros del equipo de ACTrans (determinados por área) para poder resolverle los distintos problemas a las ET.</a:t>
            </a:r>
          </a:p>
          <a:p>
            <a:pPr marL="0" indent="0">
              <a:buNone/>
              <a:defRPr/>
            </a:pPr>
            <a:endParaRPr lang="es-AR" sz="2200" dirty="0" smtClean="0">
              <a:solidFill>
                <a:schemeClr val="tx1"/>
              </a:solidFill>
              <a:latin typeface="Arial" charset="0"/>
              <a:cs typeface="Arial" charset="0"/>
            </a:endParaRPr>
          </a:p>
          <a:p>
            <a:pPr marL="0" indent="0">
              <a:buNone/>
              <a:defRPr/>
            </a:pPr>
            <a:r>
              <a:rPr lang="es-AR" sz="2200" dirty="0" smtClean="0">
                <a:solidFill>
                  <a:schemeClr val="tx1"/>
                </a:solidFill>
                <a:latin typeface="Arial" charset="0"/>
                <a:cs typeface="Arial" charset="0"/>
              </a:rPr>
              <a:t>Generación de Informe de relevamiento a las ET.</a:t>
            </a:r>
          </a:p>
          <a:p>
            <a:pPr marL="0" indent="0">
              <a:buFont typeface="Arial" charset="0"/>
              <a:buNone/>
              <a:defRPr/>
            </a:pPr>
            <a:endParaRPr lang="es-ES" sz="2200" dirty="0" smtClean="0">
              <a:latin typeface="Arial" charset="0"/>
              <a:cs typeface="Arial" charset="0"/>
            </a:endParaRPr>
          </a:p>
          <a:p>
            <a:pPr marL="0" indent="0">
              <a:buFont typeface="Arial" charset="0"/>
              <a:buNone/>
              <a:defRPr/>
            </a:pPr>
            <a:endParaRPr lang="es-ES" sz="2200" dirty="0" smtClean="0">
              <a:latin typeface="Arial" charset="0"/>
              <a:cs typeface="Arial" charset="0"/>
            </a:endParaRPr>
          </a:p>
          <a:p>
            <a:pPr algn="just">
              <a:buFont typeface="Arial" charset="0"/>
              <a:buNone/>
              <a:defRPr/>
            </a:pPr>
            <a:endParaRPr lang="es-AR" sz="2200" dirty="0" smtClean="0">
              <a:latin typeface="Arial" charset="0"/>
              <a:cs typeface="Arial" charset="0"/>
            </a:endParaRPr>
          </a:p>
          <a:p>
            <a:pPr lvl="1">
              <a:defRPr/>
            </a:pPr>
            <a:endParaRPr lang="es-AR" sz="2200" dirty="0" smtClean="0">
              <a:latin typeface="Arial" charset="0"/>
              <a:cs typeface="Arial" charset="0"/>
            </a:endParaRPr>
          </a:p>
          <a:p>
            <a:pPr>
              <a:buFont typeface="Arial" charset="0"/>
              <a:buNone/>
              <a:defRPr/>
            </a:pPr>
            <a:endParaRPr lang="es-AR" sz="1800" dirty="0" smtClean="0">
              <a:latin typeface="Arial" charset="0"/>
              <a:cs typeface="Arial" charset="0"/>
            </a:endParaRPr>
          </a:p>
        </p:txBody>
      </p:sp>
      <p:pic>
        <p:nvPicPr>
          <p:cNvPr id="11269"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00063"/>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21977"/>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38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8">
                                            <p:txEl>
                                              <p:pRg st="2" end="2"/>
                                            </p:txEl>
                                          </p:spTgt>
                                        </p:tgtEl>
                                        <p:attrNameLst>
                                          <p:attrName>style.visibility</p:attrName>
                                        </p:attrNameLst>
                                      </p:cBhvr>
                                      <p:to>
                                        <p:strVal val="visible"/>
                                      </p:to>
                                    </p:set>
                                    <p:animEffect transition="in" filter="fade">
                                      <p:cBhvr>
                                        <p:cTn id="12" dur="500"/>
                                        <p:tgtEl>
                                          <p:spTgt spid="1126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fade">
                                      <p:cBhvr>
                                        <p:cTn id="17" dur="500"/>
                                        <p:tgtEl>
                                          <p:spTgt spid="1126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8">
                                            <p:txEl>
                                              <p:pRg st="6" end="6"/>
                                            </p:txEl>
                                          </p:spTgt>
                                        </p:tgtEl>
                                        <p:attrNameLst>
                                          <p:attrName>style.visibility</p:attrName>
                                        </p:attrNameLst>
                                      </p:cBhvr>
                                      <p:to>
                                        <p:strVal val="visible"/>
                                      </p:to>
                                    </p:set>
                                    <p:animEffect transition="in" filter="fade">
                                      <p:cBhvr>
                                        <p:cTn id="22" dur="500"/>
                                        <p:tgtEl>
                                          <p:spTgt spid="112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Marcador de contenido"/>
          <p:cNvSpPr>
            <a:spLocks noGrp="1"/>
          </p:cNvSpPr>
          <p:nvPr>
            <p:ph idx="4294967295"/>
          </p:nvPr>
        </p:nvSpPr>
        <p:spPr>
          <a:xfrm>
            <a:off x="357188" y="1196752"/>
            <a:ext cx="8319268" cy="5544616"/>
          </a:xfrm>
        </p:spPr>
        <p:txBody>
          <a:bodyPr>
            <a:normAutofit fontScale="77500" lnSpcReduction="20000"/>
          </a:bodyPr>
          <a:lstStyle/>
          <a:p>
            <a:pPr>
              <a:buFont typeface="Arial" pitchFamily="34" charset="0"/>
              <a:buChar char="•"/>
              <a:defRPr/>
            </a:pPr>
            <a:endParaRPr lang="es-ES" sz="2600" u="sng" dirty="0" smtClean="0">
              <a:latin typeface="Arial" charset="0"/>
              <a:cs typeface="Arial" charset="0"/>
            </a:endParaRPr>
          </a:p>
          <a:p>
            <a:pPr marL="0" indent="0">
              <a:buNone/>
              <a:defRPr/>
            </a:pPr>
            <a:r>
              <a:rPr lang="es-ES" sz="3200" i="1" u="sng" dirty="0" smtClean="0">
                <a:solidFill>
                  <a:schemeClr val="tx1"/>
                </a:solidFill>
                <a:effectLst>
                  <a:outerShdw blurRad="38100" dist="38100" dir="2700000" algn="tl">
                    <a:srgbClr val="000000">
                      <a:alpha val="43137"/>
                    </a:srgbClr>
                  </a:outerShdw>
                </a:effectLst>
                <a:latin typeface="Arial" charset="0"/>
                <a:cs typeface="Arial" charset="0"/>
              </a:rPr>
              <a:t>4. Actividades desarrolladas por </a:t>
            </a:r>
            <a:r>
              <a:rPr lang="es-ES" sz="3200" i="1" u="sng" dirty="0" err="1" smtClean="0">
                <a:solidFill>
                  <a:schemeClr val="tx1"/>
                </a:solidFill>
                <a:effectLst>
                  <a:outerShdw blurRad="38100" dist="38100" dir="2700000" algn="tl">
                    <a:srgbClr val="000000">
                      <a:alpha val="43137"/>
                    </a:srgbClr>
                  </a:outerShdw>
                </a:effectLst>
                <a:latin typeface="Arial" charset="0"/>
                <a:cs typeface="Arial" charset="0"/>
              </a:rPr>
              <a:t>ACTrans</a:t>
            </a:r>
            <a:endParaRPr lang="es-ES" sz="3200" i="1" u="sng" dirty="0" smtClean="0">
              <a:solidFill>
                <a:schemeClr val="tx1"/>
              </a:solidFill>
              <a:effectLst>
                <a:outerShdw blurRad="38100" dist="38100" dir="2700000" algn="tl">
                  <a:srgbClr val="000000">
                    <a:alpha val="43137"/>
                  </a:srgbClr>
                </a:outerShdw>
              </a:effectLst>
              <a:latin typeface="Arial" charset="0"/>
              <a:cs typeface="Arial" charset="0"/>
            </a:endParaRPr>
          </a:p>
          <a:p>
            <a:pPr marL="0" indent="0">
              <a:buNone/>
              <a:defRPr/>
            </a:pPr>
            <a:endParaRPr lang="es-ES" sz="2300" u="sng" dirty="0" smtClean="0">
              <a:solidFill>
                <a:schemeClr val="tx1"/>
              </a:solidFill>
              <a:latin typeface="Arial" charset="0"/>
              <a:cs typeface="Arial" charset="0"/>
            </a:endParaRPr>
          </a:p>
          <a:p>
            <a:pPr marL="0" indent="0">
              <a:buNone/>
              <a:defRPr/>
            </a:pPr>
            <a:r>
              <a:rPr lang="es-ES" sz="2300" u="sng" dirty="0" smtClean="0">
                <a:solidFill>
                  <a:schemeClr val="tx1"/>
                </a:solidFill>
                <a:latin typeface="Arial" charset="0"/>
                <a:cs typeface="Arial" charset="0"/>
              </a:rPr>
              <a:t>Procesos de Homologación</a:t>
            </a:r>
            <a:endParaRPr lang="es-ES" sz="2300" dirty="0" smtClean="0">
              <a:solidFill>
                <a:schemeClr val="tx1"/>
              </a:solidFill>
              <a:latin typeface="Arial" charset="0"/>
              <a:cs typeface="Arial" charset="0"/>
            </a:endParaRPr>
          </a:p>
          <a:p>
            <a:pPr marL="711200">
              <a:buFont typeface="Arial" charset="0"/>
              <a:buNone/>
              <a:defRPr/>
            </a:pPr>
            <a:r>
              <a:rPr lang="es-ES" sz="2300" dirty="0" smtClean="0">
                <a:solidFill>
                  <a:schemeClr val="tx1"/>
                </a:solidFill>
                <a:latin typeface="Arial" charset="0"/>
                <a:cs typeface="Arial" charset="0"/>
              </a:rPr>
              <a:t>    - Dispositivos </a:t>
            </a:r>
          </a:p>
          <a:p>
            <a:pPr marL="711200">
              <a:buFont typeface="Arial" charset="0"/>
              <a:buNone/>
              <a:defRPr/>
            </a:pPr>
            <a:r>
              <a:rPr lang="es-ES" sz="2300" dirty="0" smtClean="0">
                <a:solidFill>
                  <a:schemeClr val="tx1"/>
                </a:solidFill>
                <a:latin typeface="Arial" charset="0"/>
                <a:cs typeface="Arial" charset="0"/>
              </a:rPr>
              <a:t>	- Software</a:t>
            </a:r>
          </a:p>
          <a:p>
            <a:pPr marL="711200">
              <a:buFont typeface="Arial" charset="0"/>
              <a:buNone/>
              <a:defRPr/>
            </a:pPr>
            <a:r>
              <a:rPr lang="es-ES" sz="2300" dirty="0" smtClean="0">
                <a:solidFill>
                  <a:schemeClr val="tx1"/>
                </a:solidFill>
                <a:latin typeface="Arial" charset="0"/>
                <a:cs typeface="Arial" charset="0"/>
              </a:rPr>
              <a:t>	- Red de Recarga</a:t>
            </a:r>
          </a:p>
          <a:p>
            <a:pPr marL="711200">
              <a:buFont typeface="Arial" charset="0"/>
              <a:buNone/>
              <a:defRPr/>
            </a:pPr>
            <a:r>
              <a:rPr lang="es-ES" sz="2300" dirty="0" smtClean="0">
                <a:solidFill>
                  <a:schemeClr val="tx1"/>
                </a:solidFill>
                <a:latin typeface="Arial" charset="0"/>
                <a:cs typeface="Arial" charset="0"/>
              </a:rPr>
              <a:t>	- Participación en pruebas de campo.</a:t>
            </a:r>
          </a:p>
          <a:p>
            <a:pPr marL="711200">
              <a:buFont typeface="Arial" charset="0"/>
              <a:buNone/>
              <a:defRPr/>
            </a:pPr>
            <a:r>
              <a:rPr lang="es-ES" sz="2300" dirty="0" smtClean="0">
                <a:solidFill>
                  <a:schemeClr val="tx1"/>
                </a:solidFill>
                <a:latin typeface="Arial" charset="0"/>
                <a:cs typeface="Arial" charset="0"/>
              </a:rPr>
              <a:t>	- Protocolo de Ceremonial para asignación de crédito a las redes de recarga.</a:t>
            </a:r>
          </a:p>
          <a:p>
            <a:pPr marL="711200">
              <a:buFont typeface="Arial" charset="0"/>
              <a:buNone/>
              <a:defRPr/>
            </a:pPr>
            <a:endParaRPr lang="es-ES" sz="2300" dirty="0" smtClean="0">
              <a:solidFill>
                <a:schemeClr val="tx1"/>
              </a:solidFill>
              <a:latin typeface="Arial" charset="0"/>
              <a:cs typeface="Arial" charset="0"/>
            </a:endParaRPr>
          </a:p>
          <a:p>
            <a:pPr marL="87630" indent="0">
              <a:buNone/>
              <a:defRPr/>
            </a:pPr>
            <a:r>
              <a:rPr lang="es-ES" sz="2300" u="sng" dirty="0" smtClean="0">
                <a:solidFill>
                  <a:schemeClr val="tx1"/>
                </a:solidFill>
                <a:latin typeface="Arial" charset="0"/>
                <a:cs typeface="Arial" charset="0"/>
              </a:rPr>
              <a:t>Informes de Gestión</a:t>
            </a:r>
          </a:p>
          <a:p>
            <a:pPr marL="800100">
              <a:buFont typeface="Arial" charset="0"/>
              <a:buNone/>
              <a:defRPr/>
            </a:pPr>
            <a:endParaRPr lang="es-ES" sz="2300" dirty="0" smtClean="0">
              <a:solidFill>
                <a:schemeClr val="tx1"/>
              </a:solidFill>
              <a:latin typeface="Arial" charset="0"/>
              <a:cs typeface="Arial" charset="0"/>
            </a:endParaRPr>
          </a:p>
          <a:p>
            <a:pPr marL="800100">
              <a:buFont typeface="Arial" charset="0"/>
              <a:buNone/>
              <a:defRPr/>
            </a:pPr>
            <a:r>
              <a:rPr lang="es-ES" sz="2300" dirty="0" smtClean="0">
                <a:solidFill>
                  <a:schemeClr val="tx1"/>
                </a:solidFill>
                <a:latin typeface="Arial" charset="0"/>
                <a:cs typeface="Arial" charset="0"/>
              </a:rPr>
              <a:t>	</a:t>
            </a:r>
            <a:r>
              <a:rPr lang="es-ES" sz="2300" b="1" dirty="0" smtClean="0">
                <a:solidFill>
                  <a:schemeClr val="tx1"/>
                </a:solidFill>
                <a:latin typeface="Arial" charset="0"/>
                <a:cs typeface="Arial" charset="0"/>
              </a:rPr>
              <a:t>- Informe Técnico semanal de Back office y líneas.</a:t>
            </a:r>
            <a:r>
              <a:rPr lang="es-ES" sz="2300" dirty="0" smtClean="0">
                <a:solidFill>
                  <a:schemeClr val="tx1"/>
                </a:solidFill>
                <a:latin typeface="Arial" charset="0"/>
                <a:cs typeface="Arial" charset="0"/>
              </a:rPr>
              <a:t> </a:t>
            </a:r>
          </a:p>
          <a:p>
            <a:pPr marL="800100">
              <a:buFont typeface="Arial" charset="0"/>
              <a:buNone/>
              <a:defRPr/>
            </a:pPr>
            <a:r>
              <a:rPr lang="es-ES" sz="2300" dirty="0">
                <a:solidFill>
                  <a:schemeClr val="tx1"/>
                </a:solidFill>
                <a:latin typeface="Arial" charset="0"/>
                <a:cs typeface="Arial" charset="0"/>
              </a:rPr>
              <a:t>	</a:t>
            </a:r>
            <a:r>
              <a:rPr lang="es-ES" sz="2300" dirty="0" smtClean="0">
                <a:solidFill>
                  <a:schemeClr val="tx1"/>
                </a:solidFill>
                <a:latin typeface="Arial" charset="0"/>
                <a:cs typeface="Arial" charset="0"/>
              </a:rPr>
              <a:t>	Enviado a la ST, CNRT, Cámaras, MIT, NSSA.</a:t>
            </a:r>
          </a:p>
          <a:p>
            <a:pPr marL="800100">
              <a:buFont typeface="Arial" charset="0"/>
              <a:buNone/>
              <a:defRPr/>
            </a:pPr>
            <a:endParaRPr lang="es-ES" sz="2300" dirty="0" smtClean="0">
              <a:solidFill>
                <a:schemeClr val="tx1"/>
              </a:solidFill>
              <a:latin typeface="Arial" charset="0"/>
              <a:cs typeface="Arial" charset="0"/>
            </a:endParaRPr>
          </a:p>
          <a:p>
            <a:pPr marL="800100">
              <a:buFont typeface="Arial" charset="0"/>
              <a:buNone/>
              <a:defRPr/>
            </a:pPr>
            <a:r>
              <a:rPr lang="es-ES" sz="2300" dirty="0">
                <a:solidFill>
                  <a:schemeClr val="tx1"/>
                </a:solidFill>
                <a:latin typeface="Arial" charset="0"/>
                <a:cs typeface="Arial" charset="0"/>
              </a:rPr>
              <a:t> </a:t>
            </a:r>
            <a:r>
              <a:rPr lang="es-ES" sz="2300" dirty="0" smtClean="0">
                <a:solidFill>
                  <a:schemeClr val="tx1"/>
                </a:solidFill>
                <a:latin typeface="Arial" charset="0"/>
                <a:cs typeface="Arial" charset="0"/>
              </a:rPr>
              <a:t>   </a:t>
            </a:r>
            <a:r>
              <a:rPr lang="es-ES" sz="2300" b="1" dirty="0" smtClean="0">
                <a:solidFill>
                  <a:schemeClr val="tx1"/>
                </a:solidFill>
                <a:latin typeface="Arial" charset="0"/>
                <a:cs typeface="Arial" charset="0"/>
              </a:rPr>
              <a:t>-</a:t>
            </a:r>
            <a:r>
              <a:rPr lang="es-ES" sz="2300" dirty="0" smtClean="0">
                <a:solidFill>
                  <a:schemeClr val="tx1"/>
                </a:solidFill>
                <a:latin typeface="Arial" charset="0"/>
                <a:cs typeface="Arial" charset="0"/>
              </a:rPr>
              <a:t> </a:t>
            </a:r>
            <a:r>
              <a:rPr lang="es-ES" sz="2300" b="1" dirty="0">
                <a:solidFill>
                  <a:schemeClr val="tx1"/>
                </a:solidFill>
                <a:latin typeface="Arial" charset="0"/>
                <a:cs typeface="Arial" charset="0"/>
              </a:rPr>
              <a:t>Informe Mensual para Cámaras con datos SUBE</a:t>
            </a:r>
          </a:p>
          <a:p>
            <a:pPr marL="800100">
              <a:buFont typeface="Arial" charset="0"/>
              <a:buNone/>
              <a:defRPr/>
            </a:pPr>
            <a:endParaRPr lang="es-ES" sz="2300" b="1" dirty="0" smtClean="0">
              <a:solidFill>
                <a:schemeClr val="tx1"/>
              </a:solidFill>
              <a:latin typeface="Arial" charset="0"/>
              <a:cs typeface="Arial" charset="0"/>
            </a:endParaRPr>
          </a:p>
          <a:p>
            <a:pPr marL="800100">
              <a:buFont typeface="Arial" charset="0"/>
              <a:buNone/>
              <a:defRPr/>
            </a:pPr>
            <a:r>
              <a:rPr lang="es-ES" sz="2300" b="1" dirty="0" smtClean="0">
                <a:solidFill>
                  <a:schemeClr val="tx1"/>
                </a:solidFill>
                <a:latin typeface="Arial" charset="0"/>
                <a:cs typeface="Arial" charset="0"/>
              </a:rPr>
              <a:t> 	-  </a:t>
            </a:r>
            <a:r>
              <a:rPr lang="es-ES" sz="2300" b="1" dirty="0" err="1" smtClean="0">
                <a:solidFill>
                  <a:schemeClr val="tx1"/>
                </a:solidFill>
                <a:latin typeface="Arial" charset="0"/>
                <a:cs typeface="Arial" charset="0"/>
              </a:rPr>
              <a:t>ACTrans</a:t>
            </a:r>
            <a:r>
              <a:rPr lang="es-ES" sz="2300" b="1" dirty="0" smtClean="0">
                <a:solidFill>
                  <a:schemeClr val="tx1"/>
                </a:solidFill>
                <a:latin typeface="Arial" charset="0"/>
                <a:cs typeface="Arial" charset="0"/>
              </a:rPr>
              <a:t> Informes Anuales</a:t>
            </a:r>
            <a:r>
              <a:rPr lang="es-ES" sz="2300" dirty="0" smtClean="0">
                <a:solidFill>
                  <a:schemeClr val="tx1"/>
                </a:solidFill>
                <a:latin typeface="Arial" charset="0"/>
                <a:cs typeface="Arial" charset="0"/>
              </a:rPr>
              <a:t> – Directorio </a:t>
            </a:r>
            <a:r>
              <a:rPr lang="es-ES" sz="2300" dirty="0" err="1" smtClean="0">
                <a:solidFill>
                  <a:schemeClr val="tx1"/>
                </a:solidFill>
                <a:latin typeface="Arial" charset="0"/>
                <a:cs typeface="Arial" charset="0"/>
              </a:rPr>
              <a:t>ACTrans</a:t>
            </a:r>
            <a:endParaRPr lang="es-ES" sz="2300" dirty="0" smtClean="0">
              <a:latin typeface="Arial" charset="0"/>
              <a:cs typeface="Arial" charset="0"/>
            </a:endParaRPr>
          </a:p>
          <a:p>
            <a:pPr marL="711200">
              <a:buFont typeface="Arial" charset="0"/>
              <a:buNone/>
              <a:defRPr/>
            </a:pPr>
            <a:endParaRPr lang="es-ES" sz="2200" dirty="0" smtClean="0">
              <a:latin typeface="Arial" charset="0"/>
              <a:cs typeface="Arial" charset="0"/>
            </a:endParaRPr>
          </a:p>
          <a:p>
            <a:pPr algn="just">
              <a:buFont typeface="Arial" charset="0"/>
              <a:buNone/>
              <a:defRPr/>
            </a:pPr>
            <a:endParaRPr lang="es-AR" sz="2200" dirty="0" smtClean="0">
              <a:latin typeface="Arial" charset="0"/>
              <a:cs typeface="Arial" charset="0"/>
            </a:endParaRPr>
          </a:p>
          <a:p>
            <a:pPr lvl="1">
              <a:defRPr/>
            </a:pPr>
            <a:endParaRPr lang="es-AR" sz="2200" dirty="0" smtClean="0">
              <a:latin typeface="Arial" charset="0"/>
              <a:cs typeface="Arial" charset="0"/>
            </a:endParaRPr>
          </a:p>
          <a:p>
            <a:pPr>
              <a:buFont typeface="Arial" charset="0"/>
              <a:buNone/>
              <a:defRPr/>
            </a:pPr>
            <a:endParaRPr lang="es-AR" sz="1800" dirty="0" smtClean="0">
              <a:latin typeface="Arial" charset="0"/>
              <a:cs typeface="Arial" charset="0"/>
            </a:endParaRPr>
          </a:p>
        </p:txBody>
      </p:sp>
      <p:pic>
        <p:nvPicPr>
          <p:cNvPr id="11269"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00063"/>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00" y="500063"/>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9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fade">
                                      <p:cBhvr>
                                        <p:cTn id="7" dur="500"/>
                                        <p:tgtEl>
                                          <p:spTgt spid="112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fade">
                                      <p:cBhvr>
                                        <p:cTn id="12" dur="500"/>
                                        <p:tgtEl>
                                          <p:spTgt spid="1126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fade">
                                      <p:cBhvr>
                                        <p:cTn id="17" dur="500"/>
                                        <p:tgtEl>
                                          <p:spTgt spid="1126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8">
                                            <p:txEl>
                                              <p:pRg st="5" end="5"/>
                                            </p:txEl>
                                          </p:spTgt>
                                        </p:tgtEl>
                                        <p:attrNameLst>
                                          <p:attrName>style.visibility</p:attrName>
                                        </p:attrNameLst>
                                      </p:cBhvr>
                                      <p:to>
                                        <p:strVal val="visible"/>
                                      </p:to>
                                    </p:set>
                                    <p:animEffect transition="in" filter="fade">
                                      <p:cBhvr>
                                        <p:cTn id="22" dur="500"/>
                                        <p:tgtEl>
                                          <p:spTgt spid="1126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8">
                                            <p:txEl>
                                              <p:pRg st="6" end="6"/>
                                            </p:txEl>
                                          </p:spTgt>
                                        </p:tgtEl>
                                        <p:attrNameLst>
                                          <p:attrName>style.visibility</p:attrName>
                                        </p:attrNameLst>
                                      </p:cBhvr>
                                      <p:to>
                                        <p:strVal val="visible"/>
                                      </p:to>
                                    </p:set>
                                    <p:animEffect transition="in" filter="fade">
                                      <p:cBhvr>
                                        <p:cTn id="27" dur="500"/>
                                        <p:tgtEl>
                                          <p:spTgt spid="1126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8">
                                            <p:txEl>
                                              <p:pRg st="7" end="7"/>
                                            </p:txEl>
                                          </p:spTgt>
                                        </p:tgtEl>
                                        <p:attrNameLst>
                                          <p:attrName>style.visibility</p:attrName>
                                        </p:attrNameLst>
                                      </p:cBhvr>
                                      <p:to>
                                        <p:strVal val="visible"/>
                                      </p:to>
                                    </p:set>
                                    <p:animEffect transition="in" filter="fade">
                                      <p:cBhvr>
                                        <p:cTn id="32" dur="500"/>
                                        <p:tgtEl>
                                          <p:spTgt spid="1126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8">
                                            <p:txEl>
                                              <p:pRg st="8" end="8"/>
                                            </p:txEl>
                                          </p:spTgt>
                                        </p:tgtEl>
                                        <p:attrNameLst>
                                          <p:attrName>style.visibility</p:attrName>
                                        </p:attrNameLst>
                                      </p:cBhvr>
                                      <p:to>
                                        <p:strVal val="visible"/>
                                      </p:to>
                                    </p:set>
                                    <p:animEffect transition="in" filter="fade">
                                      <p:cBhvr>
                                        <p:cTn id="37" dur="500"/>
                                        <p:tgtEl>
                                          <p:spTgt spid="11268">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8">
                                            <p:txEl>
                                              <p:pRg st="10" end="10"/>
                                            </p:txEl>
                                          </p:spTgt>
                                        </p:tgtEl>
                                        <p:attrNameLst>
                                          <p:attrName>style.visibility</p:attrName>
                                        </p:attrNameLst>
                                      </p:cBhvr>
                                      <p:to>
                                        <p:strVal val="visible"/>
                                      </p:to>
                                    </p:set>
                                    <p:animEffect transition="in" filter="fade">
                                      <p:cBhvr>
                                        <p:cTn id="42" dur="500"/>
                                        <p:tgtEl>
                                          <p:spTgt spid="1126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8">
                                            <p:txEl>
                                              <p:pRg st="12" end="12"/>
                                            </p:txEl>
                                          </p:spTgt>
                                        </p:tgtEl>
                                        <p:attrNameLst>
                                          <p:attrName>style.visibility</p:attrName>
                                        </p:attrNameLst>
                                      </p:cBhvr>
                                      <p:to>
                                        <p:strVal val="visible"/>
                                      </p:to>
                                    </p:set>
                                    <p:animEffect transition="in" filter="fade">
                                      <p:cBhvr>
                                        <p:cTn id="47" dur="500"/>
                                        <p:tgtEl>
                                          <p:spTgt spid="11268">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8">
                                            <p:txEl>
                                              <p:pRg st="13" end="13"/>
                                            </p:txEl>
                                          </p:spTgt>
                                        </p:tgtEl>
                                        <p:attrNameLst>
                                          <p:attrName>style.visibility</p:attrName>
                                        </p:attrNameLst>
                                      </p:cBhvr>
                                      <p:to>
                                        <p:strVal val="visible"/>
                                      </p:to>
                                    </p:set>
                                    <p:animEffect transition="in" filter="fade">
                                      <p:cBhvr>
                                        <p:cTn id="52" dur="500"/>
                                        <p:tgtEl>
                                          <p:spTgt spid="11268">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268">
                                            <p:txEl>
                                              <p:pRg st="15" end="15"/>
                                            </p:txEl>
                                          </p:spTgt>
                                        </p:tgtEl>
                                        <p:attrNameLst>
                                          <p:attrName>style.visibility</p:attrName>
                                        </p:attrNameLst>
                                      </p:cBhvr>
                                      <p:to>
                                        <p:strVal val="visible"/>
                                      </p:to>
                                    </p:set>
                                    <p:animEffect transition="in" filter="fade">
                                      <p:cBhvr>
                                        <p:cTn id="57" dur="500"/>
                                        <p:tgtEl>
                                          <p:spTgt spid="11268">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268">
                                            <p:txEl>
                                              <p:pRg st="17" end="17"/>
                                            </p:txEl>
                                          </p:spTgt>
                                        </p:tgtEl>
                                        <p:attrNameLst>
                                          <p:attrName>style.visibility</p:attrName>
                                        </p:attrNameLst>
                                      </p:cBhvr>
                                      <p:to>
                                        <p:strVal val="visible"/>
                                      </p:to>
                                    </p:set>
                                    <p:animEffect transition="in" filter="fade">
                                      <p:cBhvr>
                                        <p:cTn id="62" dur="500"/>
                                        <p:tgtEl>
                                          <p:spTgt spid="1126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Marcador de contenido"/>
          <p:cNvSpPr>
            <a:spLocks noGrp="1"/>
          </p:cNvSpPr>
          <p:nvPr>
            <p:ph idx="4294967295"/>
          </p:nvPr>
        </p:nvSpPr>
        <p:spPr>
          <a:xfrm>
            <a:off x="357188" y="1857375"/>
            <a:ext cx="7800975" cy="4643438"/>
          </a:xfrm>
        </p:spPr>
        <p:txBody>
          <a:bodyPr>
            <a:normAutofit fontScale="92500"/>
          </a:bodyPr>
          <a:lstStyle/>
          <a:p>
            <a:pPr>
              <a:buFont typeface="Arial" charset="0"/>
              <a:buNone/>
              <a:defRPr/>
            </a:pPr>
            <a:endParaRPr lang="es-ES" sz="2200" dirty="0" smtClean="0">
              <a:latin typeface="Arial" charset="0"/>
              <a:cs typeface="Arial" charset="0"/>
            </a:endParaRPr>
          </a:p>
          <a:p>
            <a:pPr marL="0" indent="0">
              <a:buNone/>
              <a:defRPr/>
            </a:pPr>
            <a:r>
              <a:rPr lang="es-ES" sz="2500" u="sng" dirty="0" smtClean="0">
                <a:solidFill>
                  <a:schemeClr val="tx1"/>
                </a:solidFill>
                <a:latin typeface="Arial" charset="0"/>
                <a:cs typeface="Arial" charset="0"/>
              </a:rPr>
              <a:t>Desarrollos</a:t>
            </a:r>
          </a:p>
          <a:p>
            <a:pPr marL="0" indent="0">
              <a:buNone/>
              <a:defRPr/>
            </a:pPr>
            <a:endParaRPr lang="es-ES" sz="2400" u="sng" dirty="0" smtClean="0">
              <a:solidFill>
                <a:schemeClr val="tx1"/>
              </a:solidFill>
              <a:latin typeface="Arial" charset="0"/>
              <a:cs typeface="Arial" charset="0"/>
            </a:endParaRPr>
          </a:p>
          <a:p>
            <a:pPr marL="811530" indent="-285750">
              <a:buFontTx/>
              <a:buChar char="-"/>
              <a:defRPr/>
            </a:pPr>
            <a:r>
              <a:rPr lang="es-ES" sz="2200" dirty="0" smtClean="0">
                <a:solidFill>
                  <a:schemeClr val="tx1"/>
                </a:solidFill>
                <a:latin typeface="Arial" charset="0"/>
                <a:cs typeface="Arial" charset="0"/>
              </a:rPr>
              <a:t>Aplicación Móvil ACTrans</a:t>
            </a:r>
          </a:p>
          <a:p>
            <a:pPr marL="868680" indent="-342900">
              <a:buFontTx/>
              <a:buChar char="-"/>
              <a:defRPr/>
            </a:pPr>
            <a:r>
              <a:rPr lang="es-ES" sz="2200" dirty="0" smtClean="0">
                <a:solidFill>
                  <a:schemeClr val="tx1"/>
                </a:solidFill>
                <a:latin typeface="Arial" charset="0"/>
                <a:cs typeface="Arial" charset="0"/>
              </a:rPr>
              <a:t>Aplicación Móvil  - ACTransito</a:t>
            </a:r>
          </a:p>
          <a:p>
            <a:pPr marL="868680" indent="-342900">
              <a:buFontTx/>
              <a:buChar char="-"/>
              <a:defRPr/>
            </a:pPr>
            <a:r>
              <a:rPr lang="es-ES" sz="2200" dirty="0" smtClean="0">
                <a:solidFill>
                  <a:schemeClr val="tx1"/>
                </a:solidFill>
                <a:latin typeface="Arial" charset="0"/>
                <a:cs typeface="Arial" charset="0"/>
              </a:rPr>
              <a:t>Aplicación de control de GPS – ACTrack</a:t>
            </a:r>
          </a:p>
          <a:p>
            <a:pPr marL="811530" indent="-285750">
              <a:buFontTx/>
              <a:buChar char="-"/>
              <a:defRPr/>
            </a:pPr>
            <a:r>
              <a:rPr lang="es-ES" sz="2200" dirty="0" smtClean="0">
                <a:solidFill>
                  <a:schemeClr val="tx1"/>
                </a:solidFill>
                <a:latin typeface="Arial" charset="0"/>
                <a:cs typeface="Arial" charset="0"/>
              </a:rPr>
              <a:t> </a:t>
            </a:r>
            <a:r>
              <a:rPr lang="es-ES" sz="2200" dirty="0">
                <a:solidFill>
                  <a:schemeClr val="tx1"/>
                </a:solidFill>
                <a:latin typeface="Arial" charset="0"/>
                <a:cs typeface="Arial" charset="0"/>
              </a:rPr>
              <a:t>Gestión de reparación Terminales Móviles de Inspección</a:t>
            </a:r>
          </a:p>
          <a:p>
            <a:pPr marL="811530" indent="-285750">
              <a:buFontTx/>
              <a:buChar char="-"/>
              <a:defRPr/>
            </a:pPr>
            <a:r>
              <a:rPr lang="es-ES" sz="2200" dirty="0">
                <a:solidFill>
                  <a:schemeClr val="tx1"/>
                </a:solidFill>
                <a:latin typeface="Arial" charset="0"/>
                <a:cs typeface="Arial" charset="0"/>
              </a:rPr>
              <a:t>Tracking y Scaneo de TMI</a:t>
            </a:r>
          </a:p>
          <a:p>
            <a:pPr marL="811530" indent="-285750">
              <a:buFontTx/>
              <a:buChar char="-"/>
              <a:defRPr/>
            </a:pPr>
            <a:r>
              <a:rPr lang="es-ES" sz="2200" dirty="0">
                <a:solidFill>
                  <a:schemeClr val="tx1"/>
                </a:solidFill>
                <a:latin typeface="Arial" charset="0"/>
                <a:cs typeface="Arial" charset="0"/>
              </a:rPr>
              <a:t>Desarrollo Software de </a:t>
            </a:r>
            <a:r>
              <a:rPr lang="es-ES" sz="2200" dirty="0" smtClean="0">
                <a:solidFill>
                  <a:schemeClr val="tx1"/>
                </a:solidFill>
                <a:latin typeface="Arial" charset="0"/>
                <a:cs typeface="Arial" charset="0"/>
              </a:rPr>
              <a:t>Inspección</a:t>
            </a:r>
          </a:p>
          <a:p>
            <a:pPr marL="811530" indent="-285750">
              <a:buFontTx/>
              <a:buChar char="-"/>
              <a:defRPr/>
            </a:pPr>
            <a:r>
              <a:rPr lang="es-ES" sz="2200" dirty="0">
                <a:solidFill>
                  <a:schemeClr val="tx1"/>
                </a:solidFill>
                <a:latin typeface="Arial" charset="0"/>
                <a:cs typeface="Arial" charset="0"/>
              </a:rPr>
              <a:t>Herramientas para el control y </a:t>
            </a:r>
            <a:r>
              <a:rPr lang="es-ES" sz="2200" dirty="0" smtClean="0">
                <a:solidFill>
                  <a:schemeClr val="tx1"/>
                </a:solidFill>
                <a:latin typeface="Arial" charset="0"/>
                <a:cs typeface="Arial" charset="0"/>
              </a:rPr>
              <a:t>auditoria</a:t>
            </a:r>
          </a:p>
          <a:p>
            <a:pPr marL="811530" indent="-285750">
              <a:buFontTx/>
              <a:buChar char="-"/>
              <a:defRPr/>
            </a:pPr>
            <a:r>
              <a:rPr lang="es-ES" sz="2200" dirty="0" smtClean="0">
                <a:solidFill>
                  <a:schemeClr val="tx1"/>
                </a:solidFill>
                <a:latin typeface="Arial" charset="0"/>
                <a:cs typeface="Arial" charset="0"/>
              </a:rPr>
              <a:t>Entrega </a:t>
            </a:r>
            <a:r>
              <a:rPr lang="es-ES" sz="2200" dirty="0">
                <a:solidFill>
                  <a:schemeClr val="tx1"/>
                </a:solidFill>
                <a:latin typeface="Arial" charset="0"/>
                <a:cs typeface="Arial" charset="0"/>
              </a:rPr>
              <a:t>de Sacapines</a:t>
            </a:r>
          </a:p>
          <a:p>
            <a:pPr marL="811530" indent="-285750">
              <a:buFontTx/>
              <a:buChar char="-"/>
              <a:defRPr/>
            </a:pPr>
            <a:r>
              <a:rPr lang="es-ES" sz="2200" dirty="0">
                <a:solidFill>
                  <a:schemeClr val="tx1"/>
                </a:solidFill>
                <a:latin typeface="Arial" charset="0"/>
                <a:cs typeface="Arial" charset="0"/>
              </a:rPr>
              <a:t>Esquema operativo único de teclado</a:t>
            </a:r>
          </a:p>
          <a:p>
            <a:pPr marL="811530" indent="-285750">
              <a:buFontTx/>
              <a:buChar char="-"/>
              <a:defRPr/>
            </a:pPr>
            <a:endParaRPr lang="es-ES" sz="2200" dirty="0">
              <a:solidFill>
                <a:schemeClr val="tx1"/>
              </a:solidFill>
              <a:latin typeface="Arial" charset="0"/>
              <a:cs typeface="Arial" charset="0"/>
            </a:endParaRPr>
          </a:p>
          <a:p>
            <a:pPr marL="800100">
              <a:buFont typeface="Arial" charset="0"/>
              <a:buNone/>
              <a:defRPr/>
            </a:pPr>
            <a:endParaRPr lang="es-ES" sz="1800" dirty="0">
              <a:solidFill>
                <a:schemeClr val="tx1"/>
              </a:solidFill>
              <a:latin typeface="Arial" charset="0"/>
              <a:cs typeface="Arial" charset="0"/>
            </a:endParaRPr>
          </a:p>
          <a:p>
            <a:pPr marL="811530" indent="-285750">
              <a:buFontTx/>
              <a:buChar char="-"/>
              <a:defRPr/>
            </a:pPr>
            <a:endParaRPr lang="es-ES" sz="1800" dirty="0" smtClean="0">
              <a:solidFill>
                <a:schemeClr val="tx1"/>
              </a:solidFill>
              <a:latin typeface="Arial" charset="0"/>
              <a:cs typeface="Arial" charset="0"/>
            </a:endParaRPr>
          </a:p>
          <a:p>
            <a:pPr marL="811530" indent="-285750">
              <a:buFontTx/>
              <a:buChar char="-"/>
              <a:defRPr/>
            </a:pPr>
            <a:endParaRPr lang="es-ES" sz="1800" dirty="0" smtClean="0">
              <a:latin typeface="Arial" charset="0"/>
              <a:cs typeface="Arial" charset="0"/>
            </a:endParaRPr>
          </a:p>
          <a:p>
            <a:pPr marL="0" indent="0">
              <a:buNone/>
              <a:defRPr/>
            </a:pPr>
            <a:endParaRPr lang="es-ES" sz="2200" u="sng" dirty="0" smtClean="0">
              <a:latin typeface="Arial" charset="0"/>
              <a:cs typeface="Arial" charset="0"/>
            </a:endParaRPr>
          </a:p>
          <a:p>
            <a:pPr marL="711200">
              <a:buFont typeface="Arial" charset="0"/>
              <a:buNone/>
              <a:defRPr/>
            </a:pPr>
            <a:endParaRPr lang="es-ES" sz="2200" dirty="0" smtClean="0">
              <a:latin typeface="Arial" charset="0"/>
              <a:cs typeface="Arial" charset="0"/>
            </a:endParaRPr>
          </a:p>
          <a:p>
            <a:pPr algn="just">
              <a:buFont typeface="Arial" charset="0"/>
              <a:buNone/>
              <a:defRPr/>
            </a:pPr>
            <a:endParaRPr lang="es-AR" sz="2200" dirty="0" smtClean="0">
              <a:latin typeface="Arial" charset="0"/>
              <a:cs typeface="Arial" charset="0"/>
            </a:endParaRPr>
          </a:p>
          <a:p>
            <a:pPr lvl="1">
              <a:defRPr/>
            </a:pPr>
            <a:endParaRPr lang="es-AR" sz="2200" dirty="0" smtClean="0">
              <a:latin typeface="Arial" charset="0"/>
              <a:cs typeface="Arial" charset="0"/>
            </a:endParaRPr>
          </a:p>
          <a:p>
            <a:pPr>
              <a:buFont typeface="Arial" charset="0"/>
              <a:buNone/>
              <a:defRPr/>
            </a:pPr>
            <a:endParaRPr lang="es-AR" sz="1800" dirty="0" smtClean="0">
              <a:latin typeface="Arial" charset="0"/>
              <a:cs typeface="Arial" charset="0"/>
            </a:endParaRPr>
          </a:p>
        </p:txBody>
      </p:sp>
      <p:pic>
        <p:nvPicPr>
          <p:cNvPr id="11269"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00063"/>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13431"/>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28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fade">
                                      <p:cBhvr>
                                        <p:cTn id="7" dur="500"/>
                                        <p:tgtEl>
                                          <p:spTgt spid="1126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fade">
                                      <p:cBhvr>
                                        <p:cTn id="12" dur="500"/>
                                        <p:tgtEl>
                                          <p:spTgt spid="1126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fade">
                                      <p:cBhvr>
                                        <p:cTn id="17" dur="500"/>
                                        <p:tgtEl>
                                          <p:spTgt spid="1126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8">
                                            <p:txEl>
                                              <p:pRg st="5" end="5"/>
                                            </p:txEl>
                                          </p:spTgt>
                                        </p:tgtEl>
                                        <p:attrNameLst>
                                          <p:attrName>style.visibility</p:attrName>
                                        </p:attrNameLst>
                                      </p:cBhvr>
                                      <p:to>
                                        <p:strVal val="visible"/>
                                      </p:to>
                                    </p:set>
                                    <p:animEffect transition="in" filter="fade">
                                      <p:cBhvr>
                                        <p:cTn id="22" dur="500"/>
                                        <p:tgtEl>
                                          <p:spTgt spid="1126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8">
                                            <p:txEl>
                                              <p:pRg st="6" end="6"/>
                                            </p:txEl>
                                          </p:spTgt>
                                        </p:tgtEl>
                                        <p:attrNameLst>
                                          <p:attrName>style.visibility</p:attrName>
                                        </p:attrNameLst>
                                      </p:cBhvr>
                                      <p:to>
                                        <p:strVal val="visible"/>
                                      </p:to>
                                    </p:set>
                                    <p:animEffect transition="in" filter="fade">
                                      <p:cBhvr>
                                        <p:cTn id="27" dur="500"/>
                                        <p:tgtEl>
                                          <p:spTgt spid="1126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8">
                                            <p:txEl>
                                              <p:pRg st="7" end="7"/>
                                            </p:txEl>
                                          </p:spTgt>
                                        </p:tgtEl>
                                        <p:attrNameLst>
                                          <p:attrName>style.visibility</p:attrName>
                                        </p:attrNameLst>
                                      </p:cBhvr>
                                      <p:to>
                                        <p:strVal val="visible"/>
                                      </p:to>
                                    </p:set>
                                    <p:animEffect transition="in" filter="fade">
                                      <p:cBhvr>
                                        <p:cTn id="32" dur="500"/>
                                        <p:tgtEl>
                                          <p:spTgt spid="1126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8">
                                            <p:txEl>
                                              <p:pRg st="8" end="8"/>
                                            </p:txEl>
                                          </p:spTgt>
                                        </p:tgtEl>
                                        <p:attrNameLst>
                                          <p:attrName>style.visibility</p:attrName>
                                        </p:attrNameLst>
                                      </p:cBhvr>
                                      <p:to>
                                        <p:strVal val="visible"/>
                                      </p:to>
                                    </p:set>
                                    <p:animEffect transition="in" filter="fade">
                                      <p:cBhvr>
                                        <p:cTn id="37" dur="500"/>
                                        <p:tgtEl>
                                          <p:spTgt spid="1126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8">
                                            <p:txEl>
                                              <p:pRg st="9" end="9"/>
                                            </p:txEl>
                                          </p:spTgt>
                                        </p:tgtEl>
                                        <p:attrNameLst>
                                          <p:attrName>style.visibility</p:attrName>
                                        </p:attrNameLst>
                                      </p:cBhvr>
                                      <p:to>
                                        <p:strVal val="visible"/>
                                      </p:to>
                                    </p:set>
                                    <p:animEffect transition="in" filter="fade">
                                      <p:cBhvr>
                                        <p:cTn id="42" dur="500"/>
                                        <p:tgtEl>
                                          <p:spTgt spid="1126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8">
                                            <p:txEl>
                                              <p:pRg st="10" end="10"/>
                                            </p:txEl>
                                          </p:spTgt>
                                        </p:tgtEl>
                                        <p:attrNameLst>
                                          <p:attrName>style.visibility</p:attrName>
                                        </p:attrNameLst>
                                      </p:cBhvr>
                                      <p:to>
                                        <p:strVal val="visible"/>
                                      </p:to>
                                    </p:set>
                                    <p:animEffect transition="in" filter="fade">
                                      <p:cBhvr>
                                        <p:cTn id="47" dur="500"/>
                                        <p:tgtEl>
                                          <p:spTgt spid="1126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8">
                                            <p:txEl>
                                              <p:pRg st="11" end="11"/>
                                            </p:txEl>
                                          </p:spTgt>
                                        </p:tgtEl>
                                        <p:attrNameLst>
                                          <p:attrName>style.visibility</p:attrName>
                                        </p:attrNameLst>
                                      </p:cBhvr>
                                      <p:to>
                                        <p:strVal val="visible"/>
                                      </p:to>
                                    </p:set>
                                    <p:animEffect transition="in" filter="fade">
                                      <p:cBhvr>
                                        <p:cTn id="52" dur="500"/>
                                        <p:tgtEl>
                                          <p:spTgt spid="1126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p>
        </p:txBody>
      </p:sp>
      <p:sp>
        <p:nvSpPr>
          <p:cNvPr id="3482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 sz="1200">
                <a:latin typeface="Cambria" pitchFamily="18" charset="0"/>
                <a:ea typeface="MS Mincho" pitchFamily="49" charset="-128"/>
                <a:cs typeface="Times New Roman" pitchFamily="18" charset="0"/>
              </a:rPr>
              <a:t>                                                                                 	   </a:t>
            </a:r>
            <a:endParaRPr lang="es-ES">
              <a:ea typeface="MS Mincho" pitchFamily="49" charset="-128"/>
              <a:cs typeface="Times New Roman" pitchFamily="18" charset="0"/>
            </a:endParaRPr>
          </a:p>
        </p:txBody>
      </p:sp>
      <p:pic>
        <p:nvPicPr>
          <p:cNvPr id="12293"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642938"/>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7 Marcador de contenido"/>
          <p:cNvSpPr>
            <a:spLocks noGrp="1"/>
          </p:cNvSpPr>
          <p:nvPr>
            <p:ph idx="1"/>
          </p:nvPr>
        </p:nvSpPr>
        <p:spPr>
          <a:xfrm>
            <a:off x="323528" y="1556792"/>
            <a:ext cx="8229600" cy="5040560"/>
          </a:xfrm>
        </p:spPr>
        <p:txBody>
          <a:bodyPr>
            <a:normAutofit fontScale="25000" lnSpcReduction="20000"/>
          </a:bodyPr>
          <a:lstStyle/>
          <a:p>
            <a:pPr marL="0" lvl="0" indent="0">
              <a:buNone/>
            </a:pPr>
            <a:r>
              <a:rPr lang="es-AR" sz="10000" b="1" u="sng" dirty="0" smtClean="0">
                <a:solidFill>
                  <a:schemeClr val="tx1"/>
                </a:solidFill>
                <a:latin typeface="Arial" pitchFamily="34" charset="0"/>
                <a:cs typeface="Arial" pitchFamily="34" charset="0"/>
              </a:rPr>
              <a:t>5. Servicios a Instrumentar </a:t>
            </a:r>
          </a:p>
          <a:p>
            <a:pPr marL="0" lvl="0" indent="0">
              <a:buNone/>
            </a:pPr>
            <a:endParaRPr lang="es-AR" sz="7200" b="1" u="sng" dirty="0">
              <a:solidFill>
                <a:schemeClr val="tx1"/>
              </a:solidFill>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Certificación en Calidad de Procesos ISO 9001/15</a:t>
            </a:r>
          </a:p>
          <a:p>
            <a:pPr marL="0" lvl="0" indent="0">
              <a:buNone/>
            </a:pPr>
            <a:endParaRPr lang="es-AR" sz="7200" dirty="0" smtClean="0">
              <a:solidFill>
                <a:schemeClr val="tx1"/>
              </a:solidFill>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Mayor </a:t>
            </a:r>
            <a:r>
              <a:rPr lang="es-AR" sz="7200" dirty="0">
                <a:solidFill>
                  <a:schemeClr val="tx1"/>
                </a:solidFill>
                <a:latin typeface="Arial" pitchFamily="34" charset="0"/>
                <a:cs typeface="Arial" pitchFamily="34" charset="0"/>
              </a:rPr>
              <a:t>control de la cuenta global única mediante los archivos UD de </a:t>
            </a:r>
            <a:r>
              <a:rPr lang="es-AR" sz="7200" dirty="0" smtClean="0">
                <a:solidFill>
                  <a:schemeClr val="tx1"/>
                </a:solidFill>
                <a:latin typeface="Arial" pitchFamily="34" charset="0"/>
                <a:cs typeface="Arial" pitchFamily="34" charset="0"/>
              </a:rPr>
              <a:t>usos y recargas.</a:t>
            </a:r>
          </a:p>
          <a:p>
            <a:pPr marL="0" lvl="0" indent="0">
              <a:buNone/>
            </a:pPr>
            <a:endParaRPr lang="es-AR" sz="7200" dirty="0">
              <a:solidFill>
                <a:schemeClr val="tx1"/>
              </a:solidFill>
              <a:latin typeface="Arial" pitchFamily="34" charset="0"/>
              <a:cs typeface="Arial" pitchFamily="34" charset="0"/>
            </a:endParaRPr>
          </a:p>
          <a:p>
            <a:pPr lvl="0"/>
            <a:endParaRPr lang="es-AR" sz="7200" dirty="0" smtClean="0">
              <a:solidFill>
                <a:schemeClr val="tx1"/>
              </a:solidFill>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Visitas </a:t>
            </a:r>
            <a:r>
              <a:rPr lang="es-AR" sz="7200" dirty="0">
                <a:solidFill>
                  <a:schemeClr val="tx1"/>
                </a:solidFill>
                <a:latin typeface="Arial" pitchFamily="34" charset="0"/>
                <a:cs typeface="Arial" pitchFamily="34" charset="0"/>
              </a:rPr>
              <a:t>periódicas, relevar y hacer mantenimiento correctivo en las Empresas de Transporte</a:t>
            </a:r>
            <a:r>
              <a:rPr lang="es-AR" sz="7200" dirty="0" smtClean="0">
                <a:solidFill>
                  <a:schemeClr val="tx1"/>
                </a:solidFill>
                <a:latin typeface="Arial" pitchFamily="34" charset="0"/>
                <a:cs typeface="Arial" pitchFamily="34" charset="0"/>
              </a:rPr>
              <a:t>.</a:t>
            </a:r>
          </a:p>
          <a:p>
            <a:pPr marL="0" lvl="0" indent="0">
              <a:buNone/>
            </a:pPr>
            <a:endParaRPr lang="es-AR" sz="7200" dirty="0">
              <a:solidFill>
                <a:schemeClr val="tx1"/>
              </a:solidFill>
              <a:latin typeface="Arial" pitchFamily="34" charset="0"/>
              <a:cs typeface="Arial" pitchFamily="34" charset="0"/>
            </a:endParaRPr>
          </a:p>
          <a:p>
            <a:pPr lvl="0"/>
            <a:r>
              <a:rPr lang="es-AR" sz="7200" dirty="0">
                <a:solidFill>
                  <a:schemeClr val="tx1"/>
                </a:solidFill>
                <a:latin typeface="Arial" pitchFamily="34" charset="0"/>
                <a:cs typeface="Arial" pitchFamily="34" charset="0"/>
              </a:rPr>
              <a:t>Proceso de reclamos de diferencias en liquidaciones a </a:t>
            </a:r>
            <a:r>
              <a:rPr lang="es-AR" sz="7200" dirty="0" smtClean="0">
                <a:solidFill>
                  <a:schemeClr val="tx1"/>
                </a:solidFill>
                <a:latin typeface="Arial" pitchFamily="34" charset="0"/>
                <a:cs typeface="Arial" pitchFamily="34" charset="0"/>
              </a:rPr>
              <a:t>ET.</a:t>
            </a:r>
          </a:p>
          <a:p>
            <a:pPr marL="301943" lvl="1" indent="0">
              <a:buNone/>
            </a:pPr>
            <a:r>
              <a:rPr lang="es-AR" sz="7200" dirty="0" smtClean="0">
                <a:solidFill>
                  <a:schemeClr val="tx1"/>
                </a:solidFill>
                <a:latin typeface="Arial" pitchFamily="34" charset="0"/>
                <a:cs typeface="Arial" pitchFamily="34" charset="0"/>
              </a:rPr>
              <a:t>	Reporte de recaudaciones directas sobre los archivos UD de cada ET para la determinación de importes a pagar y control sobre las ordenes de pago emitidas por NSSA.</a:t>
            </a:r>
          </a:p>
          <a:p>
            <a:pPr marL="301943" lvl="1" indent="0">
              <a:buNone/>
            </a:pPr>
            <a:endParaRPr lang="es-AR" sz="7200" dirty="0" smtClean="0">
              <a:solidFill>
                <a:schemeClr val="tx1"/>
              </a:solidFill>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Ampliación en los controles de faltantes de secuencias</a:t>
            </a:r>
          </a:p>
          <a:p>
            <a:pPr marL="301943" lvl="1" indent="0">
              <a:buNone/>
            </a:pPr>
            <a:r>
              <a:rPr lang="es-AR" sz="7200" dirty="0" smtClean="0">
                <a:solidFill>
                  <a:schemeClr val="tx1"/>
                </a:solidFill>
                <a:latin typeface="Arial" pitchFamily="34" charset="0"/>
                <a:cs typeface="Arial" pitchFamily="34" charset="0"/>
              </a:rPr>
              <a:t>	Reporte estadístico de ET con faltantes de secuencias en transacciones dentro del archivo UD, para su reclamo a NSSA</a:t>
            </a:r>
            <a:r>
              <a:rPr lang="es-AR" sz="6000" dirty="0" smtClean="0">
                <a:solidFill>
                  <a:schemeClr val="tx1"/>
                </a:solidFill>
                <a:latin typeface="Arial" pitchFamily="34" charset="0"/>
                <a:cs typeface="Arial" pitchFamily="34" charset="0"/>
              </a:rPr>
              <a:t>.</a:t>
            </a:r>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defRPr/>
            </a:pPr>
            <a:endParaRPr lang="es-ES" sz="52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7200"/>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fade">
                                      <p:cBhvr>
                                        <p:cTn id="7" dur="500"/>
                                        <p:tgtEl>
                                          <p:spTgt spid="12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5">
                                            <p:txEl>
                                              <p:pRg st="2" end="2"/>
                                            </p:txEl>
                                          </p:spTgt>
                                        </p:tgtEl>
                                        <p:attrNameLst>
                                          <p:attrName>style.visibility</p:attrName>
                                        </p:attrNameLst>
                                      </p:cBhvr>
                                      <p:to>
                                        <p:strVal val="visible"/>
                                      </p:to>
                                    </p:set>
                                    <p:animEffect transition="in" filter="fade">
                                      <p:cBhvr>
                                        <p:cTn id="12" dur="500"/>
                                        <p:tgtEl>
                                          <p:spTgt spid="122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5">
                                            <p:txEl>
                                              <p:pRg st="4" end="4"/>
                                            </p:txEl>
                                          </p:spTgt>
                                        </p:tgtEl>
                                        <p:attrNameLst>
                                          <p:attrName>style.visibility</p:attrName>
                                        </p:attrNameLst>
                                      </p:cBhvr>
                                      <p:to>
                                        <p:strVal val="visible"/>
                                      </p:to>
                                    </p:set>
                                    <p:animEffect transition="in" filter="fade">
                                      <p:cBhvr>
                                        <p:cTn id="17" dur="500"/>
                                        <p:tgtEl>
                                          <p:spTgt spid="122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5">
                                            <p:txEl>
                                              <p:pRg st="7" end="7"/>
                                            </p:txEl>
                                          </p:spTgt>
                                        </p:tgtEl>
                                        <p:attrNameLst>
                                          <p:attrName>style.visibility</p:attrName>
                                        </p:attrNameLst>
                                      </p:cBhvr>
                                      <p:to>
                                        <p:strVal val="visible"/>
                                      </p:to>
                                    </p:set>
                                    <p:animEffect transition="in" filter="fade">
                                      <p:cBhvr>
                                        <p:cTn id="22" dur="500"/>
                                        <p:tgtEl>
                                          <p:spTgt spid="1229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5">
                                            <p:txEl>
                                              <p:pRg st="9" end="9"/>
                                            </p:txEl>
                                          </p:spTgt>
                                        </p:tgtEl>
                                        <p:attrNameLst>
                                          <p:attrName>style.visibility</p:attrName>
                                        </p:attrNameLst>
                                      </p:cBhvr>
                                      <p:to>
                                        <p:strVal val="visible"/>
                                      </p:to>
                                    </p:set>
                                    <p:animEffect transition="in" filter="fade">
                                      <p:cBhvr>
                                        <p:cTn id="27" dur="500"/>
                                        <p:tgtEl>
                                          <p:spTgt spid="12295">
                                            <p:txEl>
                                              <p:pRg st="9" end="9"/>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295">
                                            <p:txEl>
                                              <p:pRg st="10" end="10"/>
                                            </p:txEl>
                                          </p:spTgt>
                                        </p:tgtEl>
                                        <p:attrNameLst>
                                          <p:attrName>style.visibility</p:attrName>
                                        </p:attrNameLst>
                                      </p:cBhvr>
                                      <p:to>
                                        <p:strVal val="visible"/>
                                      </p:to>
                                    </p:set>
                                    <p:animEffect transition="in" filter="fade">
                                      <p:cBhvr>
                                        <p:cTn id="30" dur="500"/>
                                        <p:tgtEl>
                                          <p:spTgt spid="12295">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295">
                                            <p:txEl>
                                              <p:pRg st="12" end="12"/>
                                            </p:txEl>
                                          </p:spTgt>
                                        </p:tgtEl>
                                        <p:attrNameLst>
                                          <p:attrName>style.visibility</p:attrName>
                                        </p:attrNameLst>
                                      </p:cBhvr>
                                      <p:to>
                                        <p:strVal val="visible"/>
                                      </p:to>
                                    </p:set>
                                    <p:animEffect transition="in" filter="fade">
                                      <p:cBhvr>
                                        <p:cTn id="35" dur="500"/>
                                        <p:tgtEl>
                                          <p:spTgt spid="12295">
                                            <p:txEl>
                                              <p:pRg st="12" end="1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95">
                                            <p:txEl>
                                              <p:pRg st="13" end="13"/>
                                            </p:txEl>
                                          </p:spTgt>
                                        </p:tgtEl>
                                        <p:attrNameLst>
                                          <p:attrName>style.visibility</p:attrName>
                                        </p:attrNameLst>
                                      </p:cBhvr>
                                      <p:to>
                                        <p:strVal val="visible"/>
                                      </p:to>
                                    </p:set>
                                    <p:animEffect transition="in" filter="fade">
                                      <p:cBhvr>
                                        <p:cTn id="38" dur="500"/>
                                        <p:tgtEl>
                                          <p:spTgt spid="1229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p>
        </p:txBody>
      </p:sp>
      <p:sp>
        <p:nvSpPr>
          <p:cNvPr id="3482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 sz="1200">
                <a:latin typeface="Cambria" pitchFamily="18" charset="0"/>
                <a:ea typeface="MS Mincho" pitchFamily="49" charset="-128"/>
                <a:cs typeface="Times New Roman" pitchFamily="18" charset="0"/>
              </a:rPr>
              <a:t>                                                                                 	   </a:t>
            </a:r>
            <a:endParaRPr lang="es-ES">
              <a:ea typeface="MS Mincho" pitchFamily="49" charset="-128"/>
              <a:cs typeface="Times New Roman" pitchFamily="18" charset="0"/>
            </a:endParaRPr>
          </a:p>
        </p:txBody>
      </p:sp>
      <p:pic>
        <p:nvPicPr>
          <p:cNvPr id="12293"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642938"/>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7 Marcador de contenido"/>
          <p:cNvSpPr>
            <a:spLocks noGrp="1"/>
          </p:cNvSpPr>
          <p:nvPr>
            <p:ph idx="1"/>
          </p:nvPr>
        </p:nvSpPr>
        <p:spPr>
          <a:xfrm>
            <a:off x="323528" y="1556792"/>
            <a:ext cx="8229600" cy="5112568"/>
          </a:xfrm>
        </p:spPr>
        <p:txBody>
          <a:bodyPr>
            <a:normAutofit fontScale="25000" lnSpcReduction="20000"/>
          </a:bodyPr>
          <a:lstStyle/>
          <a:p>
            <a:pPr marL="0" lvl="0" indent="0">
              <a:buNone/>
            </a:pPr>
            <a:endParaRPr lang="es-AR" sz="9600" b="1" u="sng" dirty="0" smtClean="0">
              <a:latin typeface="Arial" pitchFamily="34" charset="0"/>
              <a:cs typeface="Arial" pitchFamily="34" charset="0"/>
            </a:endParaRPr>
          </a:p>
          <a:p>
            <a:pPr lvl="0"/>
            <a:endParaRPr lang="es-AR" sz="6000" dirty="0" smtClean="0">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Análisis de información de gestión para el Directorio.	</a:t>
            </a:r>
          </a:p>
          <a:p>
            <a:pPr marL="0" lvl="0" indent="0">
              <a:buNone/>
            </a:pPr>
            <a:endParaRPr lang="es-AR" sz="7200" dirty="0" smtClean="0">
              <a:solidFill>
                <a:schemeClr val="tx1"/>
              </a:solidFill>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Servicio </a:t>
            </a:r>
            <a:r>
              <a:rPr lang="es-AR" sz="7200" dirty="0">
                <a:solidFill>
                  <a:schemeClr val="tx1"/>
                </a:solidFill>
                <a:latin typeface="Arial" pitchFamily="34" charset="0"/>
                <a:cs typeface="Arial" pitchFamily="34" charset="0"/>
              </a:rPr>
              <a:t>de </a:t>
            </a:r>
            <a:r>
              <a:rPr lang="es-AR" sz="7200" dirty="0" err="1">
                <a:solidFill>
                  <a:schemeClr val="tx1"/>
                </a:solidFill>
                <a:latin typeface="Arial" pitchFamily="34" charset="0"/>
                <a:cs typeface="Arial" pitchFamily="34" charset="0"/>
              </a:rPr>
              <a:t>DropBox</a:t>
            </a:r>
            <a:r>
              <a:rPr lang="es-AR" sz="7200" dirty="0">
                <a:solidFill>
                  <a:schemeClr val="tx1"/>
                </a:solidFill>
                <a:latin typeface="Arial" pitchFamily="34" charset="0"/>
                <a:cs typeface="Arial" pitchFamily="34" charset="0"/>
              </a:rPr>
              <a:t>.	</a:t>
            </a:r>
            <a:endParaRPr lang="es-AR" sz="7200" dirty="0" smtClean="0">
              <a:solidFill>
                <a:schemeClr val="tx1"/>
              </a:solidFill>
              <a:latin typeface="Arial" pitchFamily="34" charset="0"/>
              <a:cs typeface="Arial" pitchFamily="34" charset="0"/>
            </a:endParaRPr>
          </a:p>
          <a:p>
            <a:pPr marL="0" lvl="0" indent="0">
              <a:buNone/>
            </a:pPr>
            <a:endParaRPr lang="es-AR" sz="7200" dirty="0">
              <a:solidFill>
                <a:schemeClr val="tx1"/>
              </a:solidFill>
              <a:latin typeface="Arial" pitchFamily="34" charset="0"/>
              <a:cs typeface="Arial" pitchFamily="34" charset="0"/>
            </a:endParaRPr>
          </a:p>
          <a:p>
            <a:pPr lvl="0"/>
            <a:r>
              <a:rPr lang="es-AR" sz="7200" dirty="0">
                <a:solidFill>
                  <a:schemeClr val="tx1"/>
                </a:solidFill>
                <a:latin typeface="Arial" pitchFamily="34" charset="0"/>
                <a:cs typeface="Arial" pitchFamily="34" charset="0"/>
              </a:rPr>
              <a:t>Actualizaciones o mejoras del sistema </a:t>
            </a:r>
            <a:r>
              <a:rPr lang="es-AR" sz="7200" dirty="0" smtClean="0">
                <a:solidFill>
                  <a:schemeClr val="tx1"/>
                </a:solidFill>
                <a:latin typeface="Arial" pitchFamily="34" charset="0"/>
                <a:cs typeface="Arial" pitchFamily="34" charset="0"/>
              </a:rPr>
              <a:t>SUBE.</a:t>
            </a:r>
            <a:r>
              <a:rPr lang="es-AR" sz="7200" dirty="0">
                <a:solidFill>
                  <a:schemeClr val="tx1"/>
                </a:solidFill>
                <a:latin typeface="Arial" pitchFamily="34" charset="0"/>
                <a:cs typeface="Arial" pitchFamily="34" charset="0"/>
              </a:rPr>
              <a:t>	</a:t>
            </a:r>
            <a:endParaRPr lang="es-AR" sz="7200" dirty="0" smtClean="0">
              <a:solidFill>
                <a:schemeClr val="tx1"/>
              </a:solidFill>
              <a:latin typeface="Arial" pitchFamily="34" charset="0"/>
              <a:cs typeface="Arial" pitchFamily="34" charset="0"/>
            </a:endParaRPr>
          </a:p>
          <a:p>
            <a:pPr marL="0" lvl="0" indent="0">
              <a:buNone/>
            </a:pPr>
            <a:endParaRPr lang="es-AR" sz="7200" dirty="0">
              <a:solidFill>
                <a:schemeClr val="tx1"/>
              </a:solidFill>
              <a:latin typeface="Arial" pitchFamily="34" charset="0"/>
              <a:cs typeface="Arial" pitchFamily="34" charset="0"/>
            </a:endParaRPr>
          </a:p>
          <a:p>
            <a:pPr lvl="0"/>
            <a:r>
              <a:rPr lang="es-AR" sz="7200" dirty="0">
                <a:solidFill>
                  <a:schemeClr val="tx1"/>
                </a:solidFill>
                <a:latin typeface="Arial" pitchFamily="34" charset="0"/>
                <a:cs typeface="Arial" pitchFamily="34" charset="0"/>
              </a:rPr>
              <a:t>Reprogramación de TMI desde </a:t>
            </a:r>
            <a:r>
              <a:rPr lang="es-AR" sz="7200" dirty="0" smtClean="0">
                <a:solidFill>
                  <a:schemeClr val="tx1"/>
                </a:solidFill>
                <a:latin typeface="Arial" pitchFamily="34" charset="0"/>
                <a:cs typeface="Arial" pitchFamily="34" charset="0"/>
              </a:rPr>
              <a:t>ACTrans.</a:t>
            </a:r>
            <a:r>
              <a:rPr lang="es-AR" sz="7200" dirty="0">
                <a:solidFill>
                  <a:schemeClr val="tx1"/>
                </a:solidFill>
                <a:latin typeface="Arial" pitchFamily="34" charset="0"/>
                <a:cs typeface="Arial" pitchFamily="34" charset="0"/>
              </a:rPr>
              <a:t>	</a:t>
            </a:r>
            <a:endParaRPr lang="es-AR" sz="7200" dirty="0" smtClean="0">
              <a:solidFill>
                <a:schemeClr val="tx1"/>
              </a:solidFill>
              <a:latin typeface="Arial" pitchFamily="34" charset="0"/>
              <a:cs typeface="Arial" pitchFamily="34" charset="0"/>
            </a:endParaRPr>
          </a:p>
          <a:p>
            <a:pPr marL="0" lvl="0" indent="0">
              <a:buNone/>
            </a:pPr>
            <a:r>
              <a:rPr lang="es-AR" sz="7200" dirty="0">
                <a:solidFill>
                  <a:schemeClr val="tx1"/>
                </a:solidFill>
                <a:latin typeface="Arial" pitchFamily="34" charset="0"/>
                <a:cs typeface="Arial" pitchFamily="34" charset="0"/>
              </a:rPr>
              <a:t>		</a:t>
            </a:r>
          </a:p>
          <a:p>
            <a:pPr lvl="0"/>
            <a:r>
              <a:rPr lang="es-AR" sz="7200" dirty="0" smtClean="0">
                <a:solidFill>
                  <a:schemeClr val="tx1"/>
                </a:solidFill>
                <a:latin typeface="Arial" pitchFamily="34" charset="0"/>
                <a:cs typeface="Arial" pitchFamily="34" charset="0"/>
              </a:rPr>
              <a:t>Reposición </a:t>
            </a:r>
            <a:r>
              <a:rPr lang="es-AR" sz="7200" dirty="0">
                <a:solidFill>
                  <a:schemeClr val="tx1"/>
                </a:solidFill>
                <a:latin typeface="Arial" pitchFamily="34" charset="0"/>
                <a:cs typeface="Arial" pitchFamily="34" charset="0"/>
              </a:rPr>
              <a:t>de equipos y componentes del sistemas SUBE en la </a:t>
            </a:r>
            <a:r>
              <a:rPr lang="es-AR" sz="7200" dirty="0" smtClean="0">
                <a:solidFill>
                  <a:schemeClr val="tx1"/>
                </a:solidFill>
                <a:latin typeface="Arial" pitchFamily="34" charset="0"/>
                <a:cs typeface="Arial" pitchFamily="34" charset="0"/>
              </a:rPr>
              <a:t>ET.</a:t>
            </a:r>
          </a:p>
          <a:p>
            <a:pPr marL="0" lvl="0" indent="0">
              <a:buNone/>
            </a:pPr>
            <a:endParaRPr lang="es-AR" sz="7200" dirty="0" smtClean="0">
              <a:solidFill>
                <a:schemeClr val="tx1"/>
              </a:solidFill>
              <a:latin typeface="Arial" pitchFamily="34" charset="0"/>
              <a:cs typeface="Arial" pitchFamily="34" charset="0"/>
            </a:endParaRPr>
          </a:p>
          <a:p>
            <a:pPr lvl="0"/>
            <a:r>
              <a:rPr lang="es-AR" sz="7200" dirty="0" smtClean="0">
                <a:solidFill>
                  <a:schemeClr val="tx1"/>
                </a:solidFill>
                <a:latin typeface="Arial" pitchFamily="34" charset="0"/>
                <a:cs typeface="Arial" pitchFamily="34" charset="0"/>
              </a:rPr>
              <a:t>Stock </a:t>
            </a:r>
            <a:r>
              <a:rPr lang="es-AR" sz="7200" dirty="0">
                <a:solidFill>
                  <a:schemeClr val="tx1"/>
                </a:solidFill>
                <a:latin typeface="Arial" pitchFamily="34" charset="0"/>
                <a:cs typeface="Arial" pitchFamily="34" charset="0"/>
              </a:rPr>
              <a:t>de </a:t>
            </a:r>
            <a:r>
              <a:rPr lang="es-AR" sz="7200" dirty="0" smtClean="0">
                <a:solidFill>
                  <a:schemeClr val="tx1"/>
                </a:solidFill>
                <a:latin typeface="Arial" pitchFamily="34" charset="0"/>
                <a:cs typeface="Arial" pitchFamily="34" charset="0"/>
              </a:rPr>
              <a:t>Equipos.</a:t>
            </a:r>
          </a:p>
          <a:p>
            <a:pPr marL="0" lvl="0" indent="0">
              <a:buNone/>
            </a:pPr>
            <a:endParaRPr lang="es-AR" sz="7200" dirty="0">
              <a:solidFill>
                <a:schemeClr val="tx1"/>
              </a:solidFill>
              <a:latin typeface="Arial" pitchFamily="34" charset="0"/>
              <a:cs typeface="Arial" pitchFamily="34" charset="0"/>
            </a:endParaRPr>
          </a:p>
          <a:p>
            <a:pPr lvl="0"/>
            <a:r>
              <a:rPr lang="es-AR" sz="7200" dirty="0">
                <a:solidFill>
                  <a:schemeClr val="tx1"/>
                </a:solidFill>
                <a:latin typeface="Arial" pitchFamily="34" charset="0"/>
                <a:cs typeface="Arial" pitchFamily="34" charset="0"/>
              </a:rPr>
              <a:t>Reuniones de avance en </a:t>
            </a:r>
            <a:r>
              <a:rPr lang="es-AR" sz="7200" dirty="0" smtClean="0">
                <a:solidFill>
                  <a:schemeClr val="tx1"/>
                </a:solidFill>
                <a:latin typeface="Arial" pitchFamily="34" charset="0"/>
                <a:cs typeface="Arial" pitchFamily="34" charset="0"/>
              </a:rPr>
              <a:t>Cámaras.</a:t>
            </a:r>
          </a:p>
          <a:p>
            <a:pPr marL="0" lvl="0" indent="0">
              <a:buNone/>
            </a:pPr>
            <a:r>
              <a:rPr lang="es-AR" sz="7200" dirty="0">
                <a:solidFill>
                  <a:schemeClr val="tx1"/>
                </a:solidFill>
                <a:latin typeface="Arial" pitchFamily="34" charset="0"/>
                <a:cs typeface="Arial" pitchFamily="34" charset="0"/>
              </a:rPr>
              <a:t>	</a:t>
            </a:r>
            <a:endParaRPr lang="es-AR" sz="7200" dirty="0" smtClean="0">
              <a:solidFill>
                <a:schemeClr val="tx1"/>
              </a:solidFill>
              <a:latin typeface="Arial" pitchFamily="34" charset="0"/>
              <a:cs typeface="Arial" pitchFamily="34" charset="0"/>
            </a:endParaRPr>
          </a:p>
          <a:p>
            <a:pPr lvl="0"/>
            <a:r>
              <a:rPr lang="es-AR" sz="7200" dirty="0">
                <a:solidFill>
                  <a:schemeClr val="tx1"/>
                </a:solidFill>
                <a:latin typeface="Arial" pitchFamily="34" charset="0"/>
                <a:cs typeface="Arial" pitchFamily="34" charset="0"/>
              </a:rPr>
              <a:t>Reparación en laboratorio: validadores, teclados, AP, </a:t>
            </a:r>
            <a:r>
              <a:rPr lang="es-AR" sz="7200" dirty="0" smtClean="0">
                <a:solidFill>
                  <a:schemeClr val="tx1"/>
                </a:solidFill>
                <a:latin typeface="Arial" pitchFamily="34" charset="0"/>
                <a:cs typeface="Arial" pitchFamily="34" charset="0"/>
              </a:rPr>
              <a:t>Concentradores</a:t>
            </a:r>
            <a:r>
              <a:rPr lang="es-AR" sz="6000" dirty="0" smtClean="0">
                <a:solidFill>
                  <a:schemeClr val="tx1"/>
                </a:solidFill>
                <a:latin typeface="Arial" pitchFamily="34" charset="0"/>
                <a:cs typeface="Arial" pitchFamily="34" charset="0"/>
              </a:rPr>
              <a:t>.</a:t>
            </a:r>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buFont typeface="Arial" charset="0"/>
              <a:buNone/>
              <a:defRPr/>
            </a:pPr>
            <a:endParaRPr lang="es-ES" sz="5200" dirty="0" smtClean="0"/>
          </a:p>
          <a:p>
            <a:pPr eaLnBrk="1" hangingPunct="1">
              <a:defRPr/>
            </a:pPr>
            <a:endParaRPr lang="es-ES" sz="52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7200"/>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55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5">
                                            <p:txEl>
                                              <p:pRg st="2" end="2"/>
                                            </p:txEl>
                                          </p:spTgt>
                                        </p:tgtEl>
                                        <p:attrNameLst>
                                          <p:attrName>style.visibility</p:attrName>
                                        </p:attrNameLst>
                                      </p:cBhvr>
                                      <p:to>
                                        <p:strVal val="visible"/>
                                      </p:to>
                                    </p:set>
                                    <p:animEffect transition="in" filter="fade">
                                      <p:cBhvr>
                                        <p:cTn id="7" dur="500"/>
                                        <p:tgtEl>
                                          <p:spTgt spid="122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5">
                                            <p:txEl>
                                              <p:pRg st="4" end="4"/>
                                            </p:txEl>
                                          </p:spTgt>
                                        </p:tgtEl>
                                        <p:attrNameLst>
                                          <p:attrName>style.visibility</p:attrName>
                                        </p:attrNameLst>
                                      </p:cBhvr>
                                      <p:to>
                                        <p:strVal val="visible"/>
                                      </p:to>
                                    </p:set>
                                    <p:animEffect transition="in" filter="fade">
                                      <p:cBhvr>
                                        <p:cTn id="12" dur="500"/>
                                        <p:tgtEl>
                                          <p:spTgt spid="122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5">
                                            <p:txEl>
                                              <p:pRg st="6" end="6"/>
                                            </p:txEl>
                                          </p:spTgt>
                                        </p:tgtEl>
                                        <p:attrNameLst>
                                          <p:attrName>style.visibility</p:attrName>
                                        </p:attrNameLst>
                                      </p:cBhvr>
                                      <p:to>
                                        <p:strVal val="visible"/>
                                      </p:to>
                                    </p:set>
                                    <p:animEffect transition="in" filter="fade">
                                      <p:cBhvr>
                                        <p:cTn id="17" dur="500"/>
                                        <p:tgtEl>
                                          <p:spTgt spid="1229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5">
                                            <p:txEl>
                                              <p:pRg st="8" end="8"/>
                                            </p:txEl>
                                          </p:spTgt>
                                        </p:tgtEl>
                                        <p:attrNameLst>
                                          <p:attrName>style.visibility</p:attrName>
                                        </p:attrNameLst>
                                      </p:cBhvr>
                                      <p:to>
                                        <p:strVal val="visible"/>
                                      </p:to>
                                    </p:set>
                                    <p:animEffect transition="in" filter="fade">
                                      <p:cBhvr>
                                        <p:cTn id="22" dur="500"/>
                                        <p:tgtEl>
                                          <p:spTgt spid="1229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5">
                                            <p:txEl>
                                              <p:pRg st="9" end="9"/>
                                            </p:txEl>
                                          </p:spTgt>
                                        </p:tgtEl>
                                        <p:attrNameLst>
                                          <p:attrName>style.visibility</p:attrName>
                                        </p:attrNameLst>
                                      </p:cBhvr>
                                      <p:to>
                                        <p:strVal val="visible"/>
                                      </p:to>
                                    </p:set>
                                    <p:animEffect transition="in" filter="fade">
                                      <p:cBhvr>
                                        <p:cTn id="27" dur="500"/>
                                        <p:tgtEl>
                                          <p:spTgt spid="1229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5">
                                            <p:txEl>
                                              <p:pRg st="10" end="10"/>
                                            </p:txEl>
                                          </p:spTgt>
                                        </p:tgtEl>
                                        <p:attrNameLst>
                                          <p:attrName>style.visibility</p:attrName>
                                        </p:attrNameLst>
                                      </p:cBhvr>
                                      <p:to>
                                        <p:strVal val="visible"/>
                                      </p:to>
                                    </p:set>
                                    <p:animEffect transition="in" filter="fade">
                                      <p:cBhvr>
                                        <p:cTn id="32" dur="500"/>
                                        <p:tgtEl>
                                          <p:spTgt spid="1229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5">
                                            <p:txEl>
                                              <p:pRg st="12" end="12"/>
                                            </p:txEl>
                                          </p:spTgt>
                                        </p:tgtEl>
                                        <p:attrNameLst>
                                          <p:attrName>style.visibility</p:attrName>
                                        </p:attrNameLst>
                                      </p:cBhvr>
                                      <p:to>
                                        <p:strVal val="visible"/>
                                      </p:to>
                                    </p:set>
                                    <p:animEffect transition="in" filter="fade">
                                      <p:cBhvr>
                                        <p:cTn id="37" dur="500"/>
                                        <p:tgtEl>
                                          <p:spTgt spid="1229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5">
                                            <p:txEl>
                                              <p:pRg st="14" end="14"/>
                                            </p:txEl>
                                          </p:spTgt>
                                        </p:tgtEl>
                                        <p:attrNameLst>
                                          <p:attrName>style.visibility</p:attrName>
                                        </p:attrNameLst>
                                      </p:cBhvr>
                                      <p:to>
                                        <p:strVal val="visible"/>
                                      </p:to>
                                    </p:set>
                                    <p:animEffect transition="in" filter="fade">
                                      <p:cBhvr>
                                        <p:cTn id="42" dur="500"/>
                                        <p:tgtEl>
                                          <p:spTgt spid="1229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5">
                                            <p:txEl>
                                              <p:pRg st="15" end="15"/>
                                            </p:txEl>
                                          </p:spTgt>
                                        </p:tgtEl>
                                        <p:attrNameLst>
                                          <p:attrName>style.visibility</p:attrName>
                                        </p:attrNameLst>
                                      </p:cBhvr>
                                      <p:to>
                                        <p:strVal val="visible"/>
                                      </p:to>
                                    </p:set>
                                    <p:animEffect transition="in" filter="fade">
                                      <p:cBhvr>
                                        <p:cTn id="47" dur="500"/>
                                        <p:tgtEl>
                                          <p:spTgt spid="12295">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295">
                                            <p:txEl>
                                              <p:pRg st="16" end="16"/>
                                            </p:txEl>
                                          </p:spTgt>
                                        </p:tgtEl>
                                        <p:attrNameLst>
                                          <p:attrName>style.visibility</p:attrName>
                                        </p:attrNameLst>
                                      </p:cBhvr>
                                      <p:to>
                                        <p:strVal val="visible"/>
                                      </p:to>
                                    </p:set>
                                    <p:animEffect transition="in" filter="fade">
                                      <p:cBhvr>
                                        <p:cTn id="52" dur="500"/>
                                        <p:tgtEl>
                                          <p:spTgt spid="1229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p>
        </p:txBody>
      </p:sp>
      <p:sp>
        <p:nvSpPr>
          <p:cNvPr id="3379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 sz="1200">
                <a:latin typeface="Cambria" pitchFamily="18" charset="0"/>
                <a:ea typeface="MS Mincho" pitchFamily="49" charset="-128"/>
                <a:cs typeface="Times New Roman" pitchFamily="18" charset="0"/>
              </a:rPr>
              <a:t>                                                                                 	   </a:t>
            </a:r>
            <a:endParaRPr lang="es-ES">
              <a:ea typeface="MS Mincho" pitchFamily="49" charset="-128"/>
              <a:cs typeface="Times New Roman" pitchFamily="18" charset="0"/>
            </a:endParaRPr>
          </a:p>
        </p:txBody>
      </p:sp>
      <p:pic>
        <p:nvPicPr>
          <p:cNvPr id="12293"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642938"/>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7 Marcador de contenido"/>
          <p:cNvSpPr>
            <a:spLocks noGrp="1"/>
          </p:cNvSpPr>
          <p:nvPr>
            <p:ph idx="1"/>
          </p:nvPr>
        </p:nvSpPr>
        <p:spPr>
          <a:xfrm>
            <a:off x="357188" y="1340768"/>
            <a:ext cx="8229600" cy="5184575"/>
          </a:xfrm>
        </p:spPr>
        <p:txBody>
          <a:bodyPr/>
          <a:lstStyle/>
          <a:p>
            <a:pPr marL="0" indent="0">
              <a:buNone/>
              <a:defRPr/>
            </a:pPr>
            <a:r>
              <a:rPr lang="es-AR" sz="2200" i="1" u="sng" dirty="0">
                <a:solidFill>
                  <a:schemeClr val="tx1"/>
                </a:solidFill>
                <a:effectLst>
                  <a:outerShdw blurRad="38100" dist="38100" dir="2700000" algn="tl">
                    <a:srgbClr val="000000">
                      <a:alpha val="43137"/>
                    </a:srgbClr>
                  </a:outerShdw>
                </a:effectLst>
                <a:latin typeface="Arial" charset="0"/>
                <a:cs typeface="Arial" charset="0"/>
              </a:rPr>
              <a:t>6</a:t>
            </a:r>
            <a:r>
              <a:rPr lang="es-AR" sz="2200" i="1" u="sng" dirty="0" smtClean="0">
                <a:solidFill>
                  <a:schemeClr val="tx1"/>
                </a:solidFill>
                <a:effectLst>
                  <a:outerShdw blurRad="38100" dist="38100" dir="2700000" algn="tl">
                    <a:srgbClr val="000000">
                      <a:alpha val="43137"/>
                    </a:srgbClr>
                  </a:outerShdw>
                </a:effectLst>
                <a:latin typeface="Arial" charset="0"/>
                <a:cs typeface="Arial" charset="0"/>
              </a:rPr>
              <a:t>. Como contactarnos</a:t>
            </a:r>
          </a:p>
          <a:p>
            <a:pPr marL="0" indent="0" algn="ctr">
              <a:buNone/>
              <a:defRPr/>
            </a:pPr>
            <a:r>
              <a:rPr lang="es-AR" sz="2200" dirty="0" smtClean="0">
                <a:latin typeface="Arial" charset="0"/>
                <a:cs typeface="Arial" charset="0"/>
              </a:rPr>
              <a:t>www.actrans.com.ar</a:t>
            </a: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defRPr/>
            </a:pPr>
            <a:endParaRPr lang="es-E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42938"/>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24" y="2348880"/>
            <a:ext cx="779145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8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fade">
                                      <p:cBhvr>
                                        <p:cTn id="7" dur="500"/>
                                        <p:tgtEl>
                                          <p:spTgt spid="12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fade">
                                      <p:cBhvr>
                                        <p:cTn id="12" dur="500"/>
                                        <p:tgtEl>
                                          <p:spTgt spid="122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p>
        </p:txBody>
      </p:sp>
      <p:sp>
        <p:nvSpPr>
          <p:cNvPr id="3482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s-ES" sz="1200">
                <a:latin typeface="Cambria" pitchFamily="18" charset="0"/>
                <a:ea typeface="MS Mincho" pitchFamily="49" charset="-128"/>
                <a:cs typeface="Times New Roman" pitchFamily="18" charset="0"/>
              </a:rPr>
              <a:t>                                                                                 	   </a:t>
            </a:r>
            <a:endParaRPr lang="es-ES">
              <a:ea typeface="MS Mincho" pitchFamily="49" charset="-128"/>
              <a:cs typeface="Times New Roman" pitchFamily="18" charset="0"/>
            </a:endParaRPr>
          </a:p>
        </p:txBody>
      </p:sp>
      <p:pic>
        <p:nvPicPr>
          <p:cNvPr id="12293"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642938"/>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7 Marcador de contenido"/>
          <p:cNvSpPr>
            <a:spLocks noGrp="1"/>
          </p:cNvSpPr>
          <p:nvPr>
            <p:ph idx="1"/>
          </p:nvPr>
        </p:nvSpPr>
        <p:spPr>
          <a:xfrm>
            <a:off x="323850" y="1844675"/>
            <a:ext cx="8229600" cy="4525963"/>
          </a:xfrm>
        </p:spPr>
        <p:txBody>
          <a:bodyPr>
            <a:normAutofit fontScale="92500" lnSpcReduction="10000"/>
          </a:bodyPr>
          <a:lstStyle/>
          <a:p>
            <a:pPr marL="0" indent="0">
              <a:buNone/>
              <a:defRPr/>
            </a:pPr>
            <a:r>
              <a:rPr lang="es-AR" sz="2200" dirty="0" smtClean="0">
                <a:solidFill>
                  <a:schemeClr val="tx1"/>
                </a:solidFill>
                <a:latin typeface="Arial" charset="0"/>
                <a:cs typeface="Arial" charset="0"/>
              </a:rPr>
              <a:t>Brindar a las ET un contacto especifico con el área correspondiente a su solicitud a través de:</a:t>
            </a:r>
          </a:p>
          <a:p>
            <a:pPr marL="0" indent="0">
              <a:buFont typeface="Arial" charset="0"/>
              <a:buNone/>
              <a:defRPr/>
            </a:pPr>
            <a:endParaRPr lang="es-AR" sz="2200" dirty="0" smtClean="0">
              <a:solidFill>
                <a:schemeClr val="tx1"/>
              </a:solidFill>
              <a:latin typeface="Arial" charset="0"/>
              <a:cs typeface="Arial" charset="0"/>
            </a:endParaRPr>
          </a:p>
          <a:p>
            <a:pPr marL="0" indent="0">
              <a:buNone/>
              <a:defRPr/>
            </a:pPr>
            <a:r>
              <a:rPr lang="es-AR" sz="2200" dirty="0" smtClean="0">
                <a:solidFill>
                  <a:schemeClr val="tx1"/>
                </a:solidFill>
                <a:latin typeface="Arial" charset="0"/>
                <a:cs typeface="Arial" charset="0"/>
              </a:rPr>
              <a:t>E Mail </a:t>
            </a:r>
            <a:r>
              <a:rPr lang="es-AR" sz="2200" dirty="0" smtClean="0">
                <a:solidFill>
                  <a:schemeClr val="tx1"/>
                </a:solidFill>
                <a:latin typeface="Arial" charset="0"/>
                <a:cs typeface="Arial" charset="0"/>
                <a:hlinkClick r:id="rId3"/>
              </a:rPr>
              <a:t>Info@actrans.com.ar</a:t>
            </a:r>
            <a:endParaRPr lang="es-AR" sz="2200" dirty="0" smtClean="0">
              <a:solidFill>
                <a:schemeClr val="tx1"/>
              </a:solidFill>
              <a:latin typeface="Arial" charset="0"/>
              <a:cs typeface="Arial" charset="0"/>
            </a:endParaRPr>
          </a:p>
          <a:p>
            <a:pPr marL="0" indent="0">
              <a:buNone/>
              <a:defRPr/>
            </a:pPr>
            <a:endParaRPr lang="es-AR" sz="2200" dirty="0">
              <a:solidFill>
                <a:schemeClr val="tx1"/>
              </a:solidFill>
              <a:latin typeface="Arial" charset="0"/>
              <a:cs typeface="Arial" charset="0"/>
            </a:endParaRPr>
          </a:p>
          <a:p>
            <a:pPr marL="0" indent="0">
              <a:buNone/>
              <a:defRPr/>
            </a:pPr>
            <a:r>
              <a:rPr lang="es-ES" sz="2200" dirty="0" err="1" smtClean="0">
                <a:solidFill>
                  <a:schemeClr val="tx1"/>
                </a:solidFill>
                <a:latin typeface="Arial" charset="0"/>
                <a:cs typeface="Arial" charset="0"/>
              </a:rPr>
              <a:t>Help</a:t>
            </a:r>
            <a:r>
              <a:rPr lang="es-ES" sz="2200" dirty="0" smtClean="0">
                <a:solidFill>
                  <a:schemeClr val="tx1"/>
                </a:solidFill>
                <a:latin typeface="Arial" charset="0"/>
                <a:cs typeface="Arial" charset="0"/>
              </a:rPr>
              <a:t> </a:t>
            </a:r>
            <a:r>
              <a:rPr lang="es-ES" sz="2200" dirty="0" err="1" smtClean="0">
                <a:solidFill>
                  <a:schemeClr val="tx1"/>
                </a:solidFill>
                <a:latin typeface="Arial" charset="0"/>
                <a:cs typeface="Arial" charset="0"/>
              </a:rPr>
              <a:t>desk</a:t>
            </a:r>
            <a:r>
              <a:rPr lang="es-ES" sz="2200" dirty="0" smtClean="0">
                <a:solidFill>
                  <a:schemeClr val="tx1"/>
                </a:solidFill>
                <a:latin typeface="Arial" charset="0"/>
                <a:cs typeface="Arial" charset="0"/>
              </a:rPr>
              <a:t> telefónico para asociados</a:t>
            </a:r>
          </a:p>
          <a:p>
            <a:pPr>
              <a:buFont typeface="Arial" charset="0"/>
              <a:buNone/>
              <a:defRPr/>
            </a:pPr>
            <a:r>
              <a:rPr lang="es-ES" sz="2200" dirty="0" smtClean="0">
                <a:solidFill>
                  <a:schemeClr val="tx1"/>
                </a:solidFill>
                <a:latin typeface="Arial" charset="0"/>
                <a:cs typeface="Arial" charset="0"/>
              </a:rPr>
              <a:t>	</a:t>
            </a:r>
            <a:r>
              <a:rPr lang="es-AR" sz="2200" dirty="0" smtClean="0">
                <a:solidFill>
                  <a:schemeClr val="tx1"/>
                </a:solidFill>
                <a:latin typeface="Arial" charset="0"/>
                <a:cs typeface="Arial" charset="0"/>
              </a:rPr>
              <a:t>5032-7189/92</a:t>
            </a:r>
          </a:p>
          <a:p>
            <a:pPr>
              <a:buFont typeface="Arial" charset="0"/>
              <a:buNone/>
              <a:defRPr/>
            </a:pPr>
            <a:endParaRPr lang="es-AR" sz="2200" dirty="0">
              <a:solidFill>
                <a:schemeClr val="tx1"/>
              </a:solidFill>
              <a:latin typeface="Arial" charset="0"/>
              <a:cs typeface="Arial" charset="0"/>
            </a:endParaRPr>
          </a:p>
          <a:p>
            <a:pPr>
              <a:buFont typeface="Arial" charset="0"/>
              <a:buNone/>
              <a:defRPr/>
            </a:pPr>
            <a:r>
              <a:rPr lang="es-AR" sz="2200" dirty="0">
                <a:solidFill>
                  <a:schemeClr val="tx1"/>
                </a:solidFill>
                <a:latin typeface="Arial" charset="0"/>
                <a:cs typeface="Arial" charset="0"/>
              </a:rPr>
              <a:t>WhatsApp  </a:t>
            </a:r>
            <a:r>
              <a:rPr lang="es-AR" sz="2200" dirty="0" smtClean="0">
                <a:solidFill>
                  <a:schemeClr val="tx1"/>
                </a:solidFill>
                <a:latin typeface="Arial" charset="0"/>
                <a:cs typeface="Arial" charset="0"/>
              </a:rPr>
              <a:t>11-3490-7279 </a:t>
            </a:r>
          </a:p>
          <a:p>
            <a:pPr marL="0" indent="0">
              <a:buNone/>
              <a:defRPr/>
            </a:pPr>
            <a:endParaRPr lang="es-AR" sz="2200" dirty="0">
              <a:solidFill>
                <a:schemeClr val="tx1"/>
              </a:solidFill>
              <a:latin typeface="Arial" charset="0"/>
              <a:cs typeface="Arial" charset="0"/>
            </a:endParaRPr>
          </a:p>
          <a:p>
            <a:pPr marL="0" indent="0">
              <a:buNone/>
              <a:defRPr/>
            </a:pPr>
            <a:r>
              <a:rPr lang="es-AR" sz="2200" dirty="0" smtClean="0">
                <a:solidFill>
                  <a:schemeClr val="tx1"/>
                </a:solidFill>
                <a:latin typeface="Arial" charset="0"/>
                <a:cs typeface="Arial" charset="0"/>
              </a:rPr>
              <a:t>Oficina: Paseo Colon 524 Piso 2 Of. 1y2. CABA - 1063</a:t>
            </a:r>
          </a:p>
          <a:p>
            <a:pPr marL="0" indent="0">
              <a:buFont typeface="Arial" charset="0"/>
              <a:buNone/>
              <a:defRPr/>
            </a:pPr>
            <a:endParaRPr lang="es-AR" sz="2200" dirty="0">
              <a:latin typeface="Arial" charset="0"/>
              <a:cs typeface="Arial" charset="0"/>
            </a:endParaRPr>
          </a:p>
          <a:p>
            <a:pPr marL="0" indent="0">
              <a:buFont typeface="Arial" charset="0"/>
              <a:buNone/>
              <a:defRPr/>
            </a:pPr>
            <a:r>
              <a:rPr lang="es-AR" sz="2200" dirty="0">
                <a:latin typeface="Arial" charset="0"/>
                <a:cs typeface="Arial" charset="0"/>
              </a:rPr>
              <a:t>	</a:t>
            </a:r>
            <a:endParaRPr lang="es-ES" sz="2800" dirty="0" smtClean="0">
              <a:latin typeface="Arial" charset="0"/>
              <a:cs typeface="Arial" charset="0"/>
            </a:endParaRPr>
          </a:p>
          <a:p>
            <a:pPr eaLnBrk="1" hangingPunct="1">
              <a:defRPr/>
            </a:pPr>
            <a:endParaRPr lang="es-ES" sz="2800" dirty="0" smtClean="0">
              <a:latin typeface="Arial" charset="0"/>
              <a:cs typeface="Arial" charset="0"/>
            </a:endParaRPr>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buFont typeface="Arial" charset="0"/>
              <a:buNone/>
              <a:defRPr/>
            </a:pPr>
            <a:endParaRPr lang="es-ES" dirty="0" smtClean="0"/>
          </a:p>
          <a:p>
            <a:pPr eaLnBrk="1" hangingPunct="1">
              <a:defRPr/>
            </a:pPr>
            <a:endParaRPr lang="es-ES" dirty="0" smtClean="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7200"/>
            <a:ext cx="6572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0989" y="4341885"/>
            <a:ext cx="1157446" cy="723404"/>
          </a:xfrm>
          <a:prstGeom prst="rect">
            <a:avLst/>
          </a:prstGeom>
        </p:spPr>
      </p:pic>
    </p:spTree>
    <p:extLst>
      <p:ext uri="{BB962C8B-B14F-4D97-AF65-F5344CB8AC3E}">
        <p14:creationId xmlns:p14="http://schemas.microsoft.com/office/powerpoint/2010/main" val="2699352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fade">
                                      <p:cBhvr>
                                        <p:cTn id="7" dur="500"/>
                                        <p:tgtEl>
                                          <p:spTgt spid="12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5">
                                            <p:txEl>
                                              <p:pRg st="2" end="2"/>
                                            </p:txEl>
                                          </p:spTgt>
                                        </p:tgtEl>
                                        <p:attrNameLst>
                                          <p:attrName>style.visibility</p:attrName>
                                        </p:attrNameLst>
                                      </p:cBhvr>
                                      <p:to>
                                        <p:strVal val="visible"/>
                                      </p:to>
                                    </p:set>
                                    <p:animEffect transition="in" filter="fade">
                                      <p:cBhvr>
                                        <p:cTn id="12" dur="500"/>
                                        <p:tgtEl>
                                          <p:spTgt spid="122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5">
                                            <p:txEl>
                                              <p:pRg st="4" end="4"/>
                                            </p:txEl>
                                          </p:spTgt>
                                        </p:tgtEl>
                                        <p:attrNameLst>
                                          <p:attrName>style.visibility</p:attrName>
                                        </p:attrNameLst>
                                      </p:cBhvr>
                                      <p:to>
                                        <p:strVal val="visible"/>
                                      </p:to>
                                    </p:set>
                                    <p:animEffect transition="in" filter="fade">
                                      <p:cBhvr>
                                        <p:cTn id="17" dur="500"/>
                                        <p:tgtEl>
                                          <p:spTgt spid="122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5">
                                            <p:txEl>
                                              <p:pRg st="5" end="5"/>
                                            </p:txEl>
                                          </p:spTgt>
                                        </p:tgtEl>
                                        <p:attrNameLst>
                                          <p:attrName>style.visibility</p:attrName>
                                        </p:attrNameLst>
                                      </p:cBhvr>
                                      <p:to>
                                        <p:strVal val="visible"/>
                                      </p:to>
                                    </p:set>
                                    <p:animEffect transition="in" filter="fade">
                                      <p:cBhvr>
                                        <p:cTn id="22" dur="500"/>
                                        <p:tgtEl>
                                          <p:spTgt spid="122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5">
                                            <p:txEl>
                                              <p:pRg st="7" end="7"/>
                                            </p:txEl>
                                          </p:spTgt>
                                        </p:tgtEl>
                                        <p:attrNameLst>
                                          <p:attrName>style.visibility</p:attrName>
                                        </p:attrNameLst>
                                      </p:cBhvr>
                                      <p:to>
                                        <p:strVal val="visible"/>
                                      </p:to>
                                    </p:set>
                                    <p:animEffect transition="in" filter="fade">
                                      <p:cBhvr>
                                        <p:cTn id="27" dur="500"/>
                                        <p:tgtEl>
                                          <p:spTgt spid="1229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295">
                                            <p:txEl>
                                              <p:pRg st="9" end="9"/>
                                            </p:txEl>
                                          </p:spTgt>
                                        </p:tgtEl>
                                        <p:attrNameLst>
                                          <p:attrName>style.visibility</p:attrName>
                                        </p:attrNameLst>
                                      </p:cBhvr>
                                      <p:to>
                                        <p:strVal val="visible"/>
                                      </p:to>
                                    </p:set>
                                    <p:animEffect transition="in" filter="fade">
                                      <p:cBhvr>
                                        <p:cTn id="35" dur="500"/>
                                        <p:tgtEl>
                                          <p:spTgt spid="122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3140968"/>
            <a:ext cx="7772400" cy="1152128"/>
          </a:xfrm>
        </p:spPr>
        <p:txBody>
          <a:bodyPr>
            <a:normAutofit/>
          </a:bodyPr>
          <a:lstStyle/>
          <a:p>
            <a:r>
              <a:rPr lang="es-AR" sz="4800" dirty="0" smtClean="0">
                <a:solidFill>
                  <a:schemeClr val="tx1"/>
                </a:solidFill>
              </a:rPr>
              <a:t>Muchas gracias</a:t>
            </a:r>
            <a:endParaRPr lang="es-AR" sz="48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27784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844824"/>
            <a:ext cx="7772400" cy="4464496"/>
          </a:xfrm>
        </p:spPr>
        <p:txBody>
          <a:bodyPr>
            <a:normAutofit fontScale="90000"/>
          </a:bodyPr>
          <a:lstStyle/>
          <a:p>
            <a:pPr algn="l">
              <a:defRPr/>
            </a:pPr>
            <a:r>
              <a:rPr lang="es-ES" sz="2400" dirty="0" smtClean="0">
                <a:solidFill>
                  <a:schemeClr val="tx1"/>
                </a:solidFill>
                <a:latin typeface="Arial" charset="0"/>
                <a:cs typeface="Arial" charset="0"/>
              </a:rPr>
              <a:t>1. </a:t>
            </a:r>
            <a:r>
              <a:rPr lang="es-ES" sz="2400" i="1" u="sng" dirty="0" smtClean="0">
                <a:solidFill>
                  <a:schemeClr val="tx1"/>
                </a:solidFill>
                <a:effectLst>
                  <a:outerShdw blurRad="38100" dist="38100" dir="2700000" algn="tl">
                    <a:srgbClr val="000000">
                      <a:alpha val="43137"/>
                    </a:srgbClr>
                  </a:outerShdw>
                </a:effectLst>
                <a:latin typeface="Arial" charset="0"/>
                <a:cs typeface="Arial" charset="0"/>
              </a:rPr>
              <a:t>Quienes Somos?</a:t>
            </a:r>
            <a:r>
              <a:rPr lang="es-ES" sz="2400" dirty="0" smtClean="0">
                <a:solidFill>
                  <a:schemeClr val="tx1"/>
                </a:solidFill>
                <a:latin typeface="Arial" charset="0"/>
                <a:cs typeface="Arial" charset="0"/>
              </a:rPr>
              <a:t/>
            </a:r>
            <a:br>
              <a:rPr lang="es-ES" sz="2400" dirty="0" smtClean="0">
                <a:solidFill>
                  <a:schemeClr val="tx1"/>
                </a:solidFill>
                <a:latin typeface="Arial" charset="0"/>
                <a:cs typeface="Arial" charset="0"/>
              </a:rPr>
            </a:br>
            <a:r>
              <a:rPr lang="es-ES" sz="2400" dirty="0" smtClean="0">
                <a:solidFill>
                  <a:schemeClr val="tx1"/>
                </a:solidFill>
                <a:latin typeface="Arial" charset="0"/>
                <a:cs typeface="Arial" charset="0"/>
              </a:rPr>
              <a:t/>
            </a:r>
            <a:br>
              <a:rPr lang="es-ES" sz="2400" dirty="0" smtClean="0">
                <a:solidFill>
                  <a:schemeClr val="tx1"/>
                </a:solidFill>
                <a:latin typeface="Arial" charset="0"/>
                <a:cs typeface="Arial" charset="0"/>
              </a:rPr>
            </a:br>
            <a:r>
              <a:rPr lang="es-ES" sz="2400" dirty="0" smtClean="0">
                <a:solidFill>
                  <a:schemeClr val="tx1"/>
                </a:solidFill>
                <a:latin typeface="Arial" charset="0"/>
                <a:cs typeface="Arial" charset="0"/>
              </a:rPr>
              <a:t>Somos </a:t>
            </a:r>
            <a:r>
              <a:rPr lang="es-ES" sz="2400" dirty="0">
                <a:solidFill>
                  <a:schemeClr val="tx1"/>
                </a:solidFill>
                <a:latin typeface="Arial" charset="0"/>
                <a:cs typeface="Arial" charset="0"/>
              </a:rPr>
              <a:t>una Asociación Civil sin fines de lucro al servicio de las Empresas de Transporte asociadas, en el marco de control </a:t>
            </a:r>
            <a:r>
              <a:rPr lang="es-ES" sz="2400" dirty="0" smtClean="0">
                <a:solidFill>
                  <a:schemeClr val="tx1"/>
                </a:solidFill>
                <a:latin typeface="Arial" charset="0"/>
                <a:cs typeface="Arial" charset="0"/>
              </a:rPr>
              <a:t>y </a:t>
            </a:r>
            <a:r>
              <a:rPr lang="es-ES" sz="2400" dirty="0" err="1" smtClean="0">
                <a:solidFill>
                  <a:schemeClr val="tx1"/>
                </a:solidFill>
                <a:latin typeface="Arial" charset="0"/>
                <a:cs typeface="Arial" charset="0"/>
              </a:rPr>
              <a:t>co</a:t>
            </a:r>
            <a:r>
              <a:rPr lang="es-ES" sz="2400" dirty="0" smtClean="0">
                <a:solidFill>
                  <a:schemeClr val="tx1"/>
                </a:solidFill>
                <a:latin typeface="Arial" charset="0"/>
                <a:cs typeface="Arial" charset="0"/>
              </a:rPr>
              <a:t>-administración </a:t>
            </a:r>
            <a:r>
              <a:rPr lang="es-ES" sz="2400" dirty="0">
                <a:solidFill>
                  <a:schemeClr val="tx1"/>
                </a:solidFill>
                <a:latin typeface="Arial" charset="0"/>
                <a:cs typeface="Arial" charset="0"/>
              </a:rPr>
              <a:t>del S.U.B.E.</a:t>
            </a:r>
            <a:br>
              <a:rPr lang="es-ES" sz="2400" dirty="0">
                <a:solidFill>
                  <a:schemeClr val="tx1"/>
                </a:solidFill>
                <a:latin typeface="Arial" charset="0"/>
                <a:cs typeface="Arial" charset="0"/>
              </a:rPr>
            </a:br>
            <a:r>
              <a:rPr lang="es-ES" sz="2400" dirty="0">
                <a:solidFill>
                  <a:schemeClr val="tx1"/>
                </a:solidFill>
                <a:latin typeface="Arial" charset="0"/>
                <a:cs typeface="Arial" charset="0"/>
              </a:rPr>
              <a:t/>
            </a:r>
            <a:br>
              <a:rPr lang="es-ES" sz="2400" dirty="0">
                <a:solidFill>
                  <a:schemeClr val="tx1"/>
                </a:solidFill>
                <a:latin typeface="Arial" charset="0"/>
                <a:cs typeface="Arial" charset="0"/>
              </a:rPr>
            </a:br>
            <a:r>
              <a:rPr lang="es-ES" sz="2400" dirty="0">
                <a:solidFill>
                  <a:schemeClr val="tx1"/>
                </a:solidFill>
                <a:latin typeface="Arial" charset="0"/>
                <a:cs typeface="Arial" charset="0"/>
              </a:rPr>
              <a:t>El equipo de trabajo se conforma de distintos departamentos: Auditoría &amp; Operaciones, Sistemas &amp;Técnico Operativo y Administración.</a:t>
            </a:r>
            <a:br>
              <a:rPr lang="es-ES" sz="2400" dirty="0">
                <a:solidFill>
                  <a:schemeClr val="tx1"/>
                </a:solidFill>
                <a:latin typeface="Arial" charset="0"/>
                <a:cs typeface="Arial" charset="0"/>
              </a:rPr>
            </a:br>
            <a:r>
              <a:rPr lang="es-ES" sz="2400" dirty="0">
                <a:solidFill>
                  <a:schemeClr val="tx1"/>
                </a:solidFill>
                <a:latin typeface="Arial" charset="0"/>
                <a:cs typeface="Arial" charset="0"/>
              </a:rPr>
              <a:t/>
            </a:r>
            <a:br>
              <a:rPr lang="es-ES" sz="2400" dirty="0">
                <a:solidFill>
                  <a:schemeClr val="tx1"/>
                </a:solidFill>
                <a:latin typeface="Arial" charset="0"/>
                <a:cs typeface="Arial" charset="0"/>
              </a:rPr>
            </a:br>
            <a:r>
              <a:rPr lang="es-ES" sz="2400" dirty="0">
                <a:solidFill>
                  <a:schemeClr val="tx1"/>
                </a:solidFill>
                <a:latin typeface="Arial" charset="0"/>
                <a:cs typeface="Arial" charset="0"/>
              </a:rPr>
              <a:t>La Información que maneja ACTrans es altamente sensible y de total confidencialidad.</a:t>
            </a: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165619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4898" y="1916832"/>
            <a:ext cx="7772400" cy="4608512"/>
          </a:xfrm>
        </p:spPr>
        <p:txBody>
          <a:bodyPr>
            <a:normAutofit fontScale="90000"/>
          </a:bodyPr>
          <a:lstStyle/>
          <a:p>
            <a:pPr algn="l"/>
            <a:r>
              <a:rPr lang="es-AR" sz="2400" i="1" u="sng" dirty="0">
                <a:solidFill>
                  <a:schemeClr val="tx1"/>
                </a:solidFill>
                <a:effectLst>
                  <a:outerShdw blurRad="38100" dist="38100" dir="2700000" algn="tl">
                    <a:srgbClr val="000000">
                      <a:alpha val="43137"/>
                    </a:srgbClr>
                  </a:outerShdw>
                </a:effectLst>
              </a:rPr>
              <a:t> </a:t>
            </a:r>
            <a:r>
              <a:rPr lang="es-ES" sz="2400" i="1" u="sng" dirty="0">
                <a:solidFill>
                  <a:schemeClr val="tx1"/>
                </a:solidFill>
                <a:effectLst>
                  <a:outerShdw blurRad="38100" dist="38100" dir="2700000" algn="tl">
                    <a:srgbClr val="000000">
                      <a:alpha val="43137"/>
                    </a:srgbClr>
                  </a:outerShdw>
                </a:effectLst>
                <a:latin typeface="Arial" charset="0"/>
                <a:cs typeface="Arial" charset="0"/>
              </a:rPr>
              <a:t>2. Información suministrada por </a:t>
            </a:r>
            <a:r>
              <a:rPr lang="es-ES" sz="2400" i="1" u="sng" dirty="0" smtClean="0">
                <a:solidFill>
                  <a:schemeClr val="tx1"/>
                </a:solidFill>
                <a:effectLst>
                  <a:outerShdw blurRad="38100" dist="38100" dir="2700000" algn="tl">
                    <a:srgbClr val="000000">
                      <a:alpha val="43137"/>
                    </a:srgbClr>
                  </a:outerShdw>
                </a:effectLst>
                <a:latin typeface="Arial" charset="0"/>
                <a:cs typeface="Arial" charset="0"/>
              </a:rPr>
              <a:t>ACTrans</a:t>
            </a:r>
            <a:r>
              <a:rPr lang="es-ES" sz="2400" dirty="0" smtClean="0">
                <a:solidFill>
                  <a:schemeClr val="tx1"/>
                </a:solidFill>
                <a:latin typeface="Arial" charset="0"/>
                <a:cs typeface="Arial" charset="0"/>
              </a:rPr>
              <a:t/>
            </a:r>
            <a:br>
              <a:rPr lang="es-ES" sz="2400" dirty="0" smtClean="0">
                <a:solidFill>
                  <a:schemeClr val="tx1"/>
                </a:solidFill>
                <a:latin typeface="Arial" charset="0"/>
                <a:cs typeface="Arial" charset="0"/>
              </a:rPr>
            </a:br>
            <a:r>
              <a:rPr lang="es-ES" sz="2400" dirty="0">
                <a:solidFill>
                  <a:schemeClr val="tx1"/>
                </a:solidFill>
                <a:latin typeface="Arial" charset="0"/>
                <a:cs typeface="Arial" charset="0"/>
              </a:rPr>
              <a:t/>
            </a:r>
            <a:br>
              <a:rPr lang="es-ES" sz="2400" dirty="0">
                <a:solidFill>
                  <a:schemeClr val="tx1"/>
                </a:solidFill>
                <a:latin typeface="Arial" charset="0"/>
                <a:cs typeface="Arial" charset="0"/>
              </a:rPr>
            </a:br>
            <a:r>
              <a:rPr lang="es-AR" sz="2400" dirty="0" smtClean="0">
                <a:solidFill>
                  <a:schemeClr val="tx1"/>
                </a:solidFill>
              </a:rPr>
              <a:t>ACTrans </a:t>
            </a:r>
            <a:r>
              <a:rPr lang="es-AR" sz="2400" dirty="0">
                <a:solidFill>
                  <a:schemeClr val="tx1"/>
                </a:solidFill>
              </a:rPr>
              <a:t>recibe por parte de Nación Servicios S.A. información cualitativa y cuantitativa que permite generar los siguientes informes</a:t>
            </a:r>
            <a:r>
              <a:rPr lang="es-AR" sz="2400" u="sng" dirty="0" smtClean="0">
                <a:solidFill>
                  <a:schemeClr val="tx1"/>
                </a:solidFill>
              </a:rPr>
              <a:t/>
            </a:r>
            <a:br>
              <a:rPr lang="es-AR" sz="2400" u="sng" dirty="0" smtClean="0">
                <a:solidFill>
                  <a:schemeClr val="tx1"/>
                </a:solidFill>
              </a:rPr>
            </a:br>
            <a:r>
              <a:rPr lang="es-AR" sz="2400" u="sng" dirty="0">
                <a:solidFill>
                  <a:schemeClr val="tx1"/>
                </a:solidFill>
              </a:rPr>
              <a:t/>
            </a:r>
            <a:br>
              <a:rPr lang="es-AR" sz="2400" u="sng" dirty="0">
                <a:solidFill>
                  <a:schemeClr val="tx1"/>
                </a:solidFill>
              </a:rPr>
            </a:br>
            <a:r>
              <a:rPr lang="es-AR" sz="2400" dirty="0" smtClean="0">
                <a:solidFill>
                  <a:schemeClr val="tx1"/>
                </a:solidFill>
              </a:rPr>
              <a:t>a) </a:t>
            </a:r>
            <a:r>
              <a:rPr lang="es-AR" sz="2400" b="1" dirty="0" smtClean="0">
                <a:solidFill>
                  <a:schemeClr val="tx1"/>
                </a:solidFill>
              </a:rPr>
              <a:t>Eliv$</a:t>
            </a:r>
            <a:r>
              <a:rPr lang="es-AR" sz="2400" dirty="0" smtClean="0">
                <a:solidFill>
                  <a:schemeClr val="tx1"/>
                </a:solidFill>
              </a:rPr>
              <a:t>            - Entidad Línea Interno Validador Recaudación</a:t>
            </a:r>
            <a:br>
              <a:rPr lang="es-AR" sz="2400" dirty="0" smtClean="0">
                <a:solidFill>
                  <a:schemeClr val="tx1"/>
                </a:solidFill>
              </a:rPr>
            </a:br>
            <a:r>
              <a:rPr lang="es-AR" sz="2400" dirty="0" smtClean="0">
                <a:solidFill>
                  <a:schemeClr val="tx1"/>
                </a:solidFill>
              </a:rPr>
              <a:t/>
            </a:r>
            <a:br>
              <a:rPr lang="es-AR" sz="2400" dirty="0" smtClean="0">
                <a:solidFill>
                  <a:schemeClr val="tx1"/>
                </a:solidFill>
              </a:rPr>
            </a:br>
            <a:r>
              <a:rPr lang="es-AR" sz="2400" dirty="0" smtClean="0">
                <a:solidFill>
                  <a:schemeClr val="tx1"/>
                </a:solidFill>
              </a:rPr>
              <a:t>b) </a:t>
            </a:r>
            <a:r>
              <a:rPr lang="es-AR" sz="2400" b="1" dirty="0">
                <a:solidFill>
                  <a:schemeClr val="tx1"/>
                </a:solidFill>
              </a:rPr>
              <a:t>GPS </a:t>
            </a:r>
            <a:r>
              <a:rPr lang="es-AR" sz="2400" dirty="0">
                <a:solidFill>
                  <a:schemeClr val="tx1"/>
                </a:solidFill>
              </a:rPr>
              <a:t>– Medición de kilómetros recorridos</a:t>
            </a:r>
            <a:r>
              <a:rPr lang="es-AR" sz="2400" dirty="0" smtClean="0">
                <a:solidFill>
                  <a:schemeClr val="tx1"/>
                </a:solidFill>
              </a:rPr>
              <a:t/>
            </a:r>
            <a:br>
              <a:rPr lang="es-AR" sz="2400" dirty="0" smtClean="0">
                <a:solidFill>
                  <a:schemeClr val="tx1"/>
                </a:solidFill>
              </a:rPr>
            </a:br>
            <a:r>
              <a:rPr lang="es-AR" sz="2400" dirty="0" smtClean="0">
                <a:solidFill>
                  <a:schemeClr val="tx1"/>
                </a:solidFill>
              </a:rPr>
              <a:t/>
            </a:r>
            <a:br>
              <a:rPr lang="es-AR" sz="2400" dirty="0" smtClean="0">
                <a:solidFill>
                  <a:schemeClr val="tx1"/>
                </a:solidFill>
              </a:rPr>
            </a:br>
            <a:r>
              <a:rPr lang="es-AR" sz="2400" dirty="0" smtClean="0">
                <a:solidFill>
                  <a:schemeClr val="tx1"/>
                </a:solidFill>
              </a:rPr>
              <a:t>c) </a:t>
            </a:r>
            <a:r>
              <a:rPr lang="es-AR" sz="2400" b="1" dirty="0">
                <a:solidFill>
                  <a:schemeClr val="tx1"/>
                </a:solidFill>
              </a:rPr>
              <a:t>Informe de seguimiento semanal SUBE</a:t>
            </a:r>
            <a:r>
              <a:rPr lang="es-AR" sz="2400" dirty="0" smtClean="0">
                <a:solidFill>
                  <a:schemeClr val="tx1"/>
                </a:solidFill>
              </a:rPr>
              <a:t/>
            </a:r>
            <a:br>
              <a:rPr lang="es-AR" sz="2400" dirty="0" smtClean="0">
                <a:solidFill>
                  <a:schemeClr val="tx1"/>
                </a:solidFill>
              </a:rPr>
            </a:br>
            <a:r>
              <a:rPr lang="es-AR" sz="2400" dirty="0" smtClean="0">
                <a:solidFill>
                  <a:schemeClr val="tx1"/>
                </a:solidFill>
              </a:rPr>
              <a:t/>
            </a:r>
            <a:br>
              <a:rPr lang="es-AR" sz="2400" dirty="0" smtClean="0">
                <a:solidFill>
                  <a:schemeClr val="tx1"/>
                </a:solidFill>
              </a:rPr>
            </a:br>
            <a:r>
              <a:rPr lang="es-AR" sz="2400" dirty="0" smtClean="0">
                <a:solidFill>
                  <a:schemeClr val="tx1"/>
                </a:solidFill>
              </a:rPr>
              <a:t/>
            </a:r>
            <a:br>
              <a:rPr lang="es-AR" sz="2400" dirty="0" smtClean="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790" y="4005064"/>
            <a:ext cx="442347" cy="3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1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2060848"/>
            <a:ext cx="7772400" cy="4608512"/>
          </a:xfrm>
        </p:spPr>
        <p:txBody>
          <a:bodyPr>
            <a:normAutofit fontScale="90000"/>
          </a:bodyPr>
          <a:lstStyle/>
          <a:p>
            <a:pPr algn="l"/>
            <a:r>
              <a:rPr lang="es-AR" sz="2400" b="1" dirty="0" smtClean="0">
                <a:solidFill>
                  <a:schemeClr val="tx1"/>
                </a:solidFill>
              </a:rPr>
              <a:t>a) </a:t>
            </a:r>
            <a:r>
              <a:rPr lang="es-AR" sz="2400" b="1" u="sng" dirty="0" smtClean="0">
                <a:solidFill>
                  <a:schemeClr val="tx1"/>
                </a:solidFill>
              </a:rPr>
              <a:t>Eliv$ </a:t>
            </a:r>
            <a:r>
              <a:rPr lang="es-AR" sz="2400" b="1" u="sng" dirty="0">
                <a:solidFill>
                  <a:schemeClr val="tx1"/>
                </a:solidFill>
              </a:rPr>
              <a:t> </a:t>
            </a:r>
            <a:r>
              <a:rPr lang="es-AR" sz="2400" b="1" u="sng" dirty="0" smtClean="0">
                <a:solidFill>
                  <a:schemeClr val="tx1"/>
                </a:solidFill>
              </a:rPr>
              <a:t>        - Entidad Línea Interno Validador Recaudación</a:t>
            </a:r>
            <a:r>
              <a:rPr lang="es-AR" sz="2700" dirty="0" smtClean="0">
                <a:solidFill>
                  <a:schemeClr val="tx1"/>
                </a:solidFill>
              </a:rPr>
              <a:t/>
            </a:r>
            <a:br>
              <a:rPr lang="es-AR" sz="2700" dirty="0" smtClean="0">
                <a:solidFill>
                  <a:schemeClr val="tx1"/>
                </a:solidFill>
              </a:rPr>
            </a:br>
            <a:r>
              <a:rPr lang="es-AR" sz="2700" dirty="0" smtClean="0">
                <a:solidFill>
                  <a:schemeClr val="tx1"/>
                </a:solidFill>
              </a:rPr>
              <a:t/>
            </a:r>
            <a:br>
              <a:rPr lang="es-AR" sz="2700" dirty="0" smtClean="0">
                <a:solidFill>
                  <a:schemeClr val="tx1"/>
                </a:solidFill>
              </a:rPr>
            </a:br>
            <a:r>
              <a:rPr lang="es-AR" sz="2400" dirty="0" smtClean="0">
                <a:solidFill>
                  <a:schemeClr val="tx1"/>
                </a:solidFill>
              </a:rPr>
              <a:t>En este informe la ET podrá encontrar un detalle de la información diaria sobre la empresa donde se exponen identificados por línea/interno/validador la recaudación de el día en cuestión.</a:t>
            </a:r>
            <a:br>
              <a:rPr lang="es-AR" sz="2400" dirty="0" smtClean="0">
                <a:solidFill>
                  <a:schemeClr val="tx1"/>
                </a:solidFill>
              </a:rPr>
            </a:br>
            <a:r>
              <a:rPr lang="es-AR" sz="2400" dirty="0">
                <a:solidFill>
                  <a:schemeClr val="tx1"/>
                </a:solidFill>
              </a:rPr>
              <a:t/>
            </a:r>
            <a:br>
              <a:rPr lang="es-AR" sz="2400" dirty="0">
                <a:solidFill>
                  <a:schemeClr val="tx1"/>
                </a:solidFill>
              </a:rPr>
            </a:br>
            <a:r>
              <a:rPr lang="es-AR" sz="2400" dirty="0" smtClean="0">
                <a:solidFill>
                  <a:schemeClr val="tx1"/>
                </a:solidFill>
              </a:rPr>
              <a:t>El informe Eliv$          posee periodicidad diaria y mensual siendo esta ultima un acumulado de las transacciones ingresadas en el mes.</a:t>
            </a:r>
            <a:br>
              <a:rPr lang="es-AR" sz="2400" dirty="0" smtClean="0">
                <a:solidFill>
                  <a:schemeClr val="tx1"/>
                </a:solidFill>
              </a:rPr>
            </a:br>
            <a:r>
              <a:rPr lang="es-AR" sz="2400" dirty="0">
                <a:solidFill>
                  <a:schemeClr val="tx1"/>
                </a:solidFill>
              </a:rPr>
              <a:t/>
            </a:r>
            <a:br>
              <a:rPr lang="es-AR" sz="2400" dirty="0">
                <a:solidFill>
                  <a:schemeClr val="tx1"/>
                </a:solidFill>
              </a:rPr>
            </a:br>
            <a:r>
              <a:rPr lang="es-AR" sz="2400" b="1" dirty="0" smtClean="0">
                <a:solidFill>
                  <a:srgbClr val="FF0000"/>
                </a:solidFill>
              </a:rPr>
              <a:t>El presente informe se encontrará disponible en la pagina </a:t>
            </a:r>
            <a:br>
              <a:rPr lang="es-AR" sz="2400" b="1" dirty="0" smtClean="0">
                <a:solidFill>
                  <a:srgbClr val="FF0000"/>
                </a:solidFill>
              </a:rPr>
            </a:br>
            <a:r>
              <a:rPr lang="es-AR" sz="2400" b="1" dirty="0" smtClean="0">
                <a:solidFill>
                  <a:srgbClr val="FF0000"/>
                </a:solidFill>
              </a:rPr>
              <a:t>Web- ACTrans</a:t>
            </a:r>
            <a:endParaRPr lang="es-AR" sz="2400" b="1" u="sng" dirty="0">
              <a:solidFill>
                <a:srgbClr val="FF0000"/>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126483"/>
            <a:ext cx="442347" cy="3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476" y="4538978"/>
            <a:ext cx="442347" cy="3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679427"/>
            <a:ext cx="7772400" cy="4104456"/>
          </a:xfrm>
        </p:spPr>
        <p:txBody>
          <a:bodyPr>
            <a:normAutofit/>
          </a:bodyPr>
          <a:lstStyle/>
          <a:p>
            <a:pPr algn="l"/>
            <a:r>
              <a:rPr lang="es-AR" sz="2400" dirty="0" smtClean="0">
                <a:solidFill>
                  <a:schemeClr val="tx1"/>
                </a:solidFill>
              </a:rPr>
              <a:t>a) </a:t>
            </a:r>
            <a:r>
              <a:rPr lang="es-AR" sz="2400" b="1" dirty="0" smtClean="0">
                <a:solidFill>
                  <a:schemeClr val="tx1"/>
                </a:solidFill>
              </a:rPr>
              <a:t>Eliv$</a:t>
            </a:r>
            <a:r>
              <a:rPr lang="es-AR" sz="2400" dirty="0" smtClean="0">
                <a:solidFill>
                  <a:schemeClr val="tx1"/>
                </a:solidFill>
              </a:rPr>
              <a:t> - Entidad Línea Interno Validador Recaudación</a:t>
            </a:r>
            <a:r>
              <a:rPr lang="es-AR" sz="2700" dirty="0" smtClean="0">
                <a:solidFill>
                  <a:schemeClr val="tx1"/>
                </a:solidFill>
              </a:rPr>
              <a:t/>
            </a:r>
            <a:br>
              <a:rPr lang="es-AR" sz="2700" dirty="0" smtClean="0">
                <a:solidFill>
                  <a:schemeClr val="tx1"/>
                </a:solidFill>
              </a:rPr>
            </a:br>
            <a:r>
              <a:rPr lang="es-AR" sz="2700" dirty="0" smtClean="0">
                <a:solidFill>
                  <a:schemeClr val="tx1"/>
                </a:solidFill>
              </a:rPr>
              <a:t/>
            </a:r>
            <a:br>
              <a:rPr lang="es-AR" sz="2700" dirty="0" smtClean="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04864"/>
            <a:ext cx="462051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fontScale="90000"/>
          </a:bodyPr>
          <a:lstStyle/>
          <a:p>
            <a:pPr algn="l"/>
            <a:r>
              <a:rPr lang="es-AR" sz="2700" dirty="0" smtClean="0">
                <a:solidFill>
                  <a:schemeClr val="tx1"/>
                </a:solidFill>
              </a:rPr>
              <a:t>b) </a:t>
            </a:r>
            <a:r>
              <a:rPr lang="es-AR" sz="2700" b="1" dirty="0" smtClean="0">
                <a:solidFill>
                  <a:schemeClr val="tx1"/>
                </a:solidFill>
              </a:rPr>
              <a:t>GPS – Medición de kilómetros recorridos</a:t>
            </a:r>
            <a:r>
              <a:rPr lang="es-AR" sz="2700" dirty="0" smtClean="0">
                <a:solidFill>
                  <a:schemeClr val="tx1"/>
                </a:solidFill>
              </a:rPr>
              <a:t/>
            </a:r>
            <a:br>
              <a:rPr lang="es-AR" sz="2700" dirty="0" smtClean="0">
                <a:solidFill>
                  <a:schemeClr val="tx1"/>
                </a:solidFill>
              </a:rPr>
            </a:br>
            <a:r>
              <a:rPr lang="es-AR" sz="2700" dirty="0">
                <a:solidFill>
                  <a:schemeClr val="tx1"/>
                </a:solidFill>
              </a:rPr>
              <a:t/>
            </a:r>
            <a:br>
              <a:rPr lang="es-AR" sz="2700" dirty="0">
                <a:solidFill>
                  <a:schemeClr val="tx1"/>
                </a:solidFill>
              </a:rPr>
            </a:br>
            <a:r>
              <a:rPr lang="es-AR" sz="2700" dirty="0" smtClean="0">
                <a:solidFill>
                  <a:schemeClr val="tx1"/>
                </a:solidFill>
              </a:rPr>
              <a:t>El presente informe posee un set de información muy valiosa para la ET. Diariamente se envía la cantidad de kilómetros recorridos registrados en los </a:t>
            </a:r>
            <a:r>
              <a:rPr lang="es-AR" sz="3100" b="1" dirty="0" smtClean="0">
                <a:solidFill>
                  <a:schemeClr val="tx1"/>
                </a:solidFill>
              </a:rPr>
              <a:t>archivos UD </a:t>
            </a:r>
            <a:r>
              <a:rPr lang="es-AR" sz="2700" dirty="0" smtClean="0">
                <a:solidFill>
                  <a:schemeClr val="tx1"/>
                </a:solidFill>
              </a:rPr>
              <a:t>generados en los validadores, separados por interno. </a:t>
            </a:r>
            <a:br>
              <a:rPr lang="es-AR" sz="2700" dirty="0" smtClean="0">
                <a:solidFill>
                  <a:schemeClr val="tx1"/>
                </a:solidFill>
              </a:rPr>
            </a:br>
            <a:r>
              <a:rPr lang="es-AR" sz="2700" dirty="0" smtClean="0">
                <a:solidFill>
                  <a:schemeClr val="tx1"/>
                </a:solidFill>
              </a:rPr>
              <a:t>Así mismo, se informa en la medida que avanza el mes, un acumulado de:</a:t>
            </a:r>
            <a:br>
              <a:rPr lang="es-AR" sz="2700" dirty="0" smtClean="0">
                <a:solidFill>
                  <a:schemeClr val="tx1"/>
                </a:solidFill>
              </a:rPr>
            </a:br>
            <a:r>
              <a:rPr lang="es-AR" sz="2700" dirty="0" smtClean="0">
                <a:solidFill>
                  <a:schemeClr val="tx1"/>
                </a:solidFill>
              </a:rPr>
              <a:t/>
            </a:r>
            <a:br>
              <a:rPr lang="es-AR" sz="2700" dirty="0" smtClean="0">
                <a:solidFill>
                  <a:schemeClr val="tx1"/>
                </a:solidFill>
              </a:rPr>
            </a:br>
            <a:r>
              <a:rPr lang="es-AR" sz="2700" dirty="0" smtClean="0">
                <a:solidFill>
                  <a:schemeClr val="tx1"/>
                </a:solidFill>
              </a:rPr>
              <a:t>* Cantidad de transacciones</a:t>
            </a:r>
            <a:br>
              <a:rPr lang="es-AR" sz="2700" dirty="0" smtClean="0">
                <a:solidFill>
                  <a:schemeClr val="tx1"/>
                </a:solidFill>
              </a:rPr>
            </a:br>
            <a:r>
              <a:rPr lang="es-AR" sz="2700" dirty="0" smtClean="0">
                <a:solidFill>
                  <a:schemeClr val="tx1"/>
                </a:solidFill>
              </a:rPr>
              <a:t>* Recaudación</a:t>
            </a:r>
            <a:br>
              <a:rPr lang="es-AR" sz="2700" dirty="0" smtClean="0">
                <a:solidFill>
                  <a:schemeClr val="tx1"/>
                </a:solidFill>
              </a:rPr>
            </a:br>
            <a:r>
              <a:rPr lang="es-AR" sz="2700" dirty="0" smtClean="0">
                <a:solidFill>
                  <a:schemeClr val="tx1"/>
                </a:solidFill>
              </a:rPr>
              <a:t>* Kms Acumulados</a:t>
            </a:r>
            <a:r>
              <a:rPr lang="es-AR" sz="2400" dirty="0" smtClean="0">
                <a:solidFill>
                  <a:schemeClr val="tx1"/>
                </a:solidFill>
              </a:rPr>
              <a:t/>
            </a:r>
            <a:br>
              <a:rPr lang="es-AR" sz="2400" dirty="0" smtClean="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17717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1798" y="1916832"/>
            <a:ext cx="7772400" cy="4608512"/>
          </a:xfrm>
        </p:spPr>
        <p:txBody>
          <a:bodyPr>
            <a:normAutofit fontScale="90000"/>
          </a:bodyPr>
          <a:lstStyle/>
          <a:p>
            <a:pPr algn="l"/>
            <a:r>
              <a:rPr lang="es-AR" sz="2700" dirty="0">
                <a:solidFill>
                  <a:schemeClr val="tx1"/>
                </a:solidFill>
              </a:rPr>
              <a:t>b</a:t>
            </a:r>
            <a:r>
              <a:rPr lang="es-AR" sz="2700" dirty="0" smtClean="0">
                <a:solidFill>
                  <a:schemeClr val="tx1"/>
                </a:solidFill>
              </a:rPr>
              <a:t>) </a:t>
            </a:r>
            <a:r>
              <a:rPr lang="es-AR" sz="2700" b="1" dirty="0" smtClean="0">
                <a:solidFill>
                  <a:schemeClr val="tx1"/>
                </a:solidFill>
              </a:rPr>
              <a:t>GPS – Medición de kilómetros recorridos</a:t>
            </a:r>
            <a:r>
              <a:rPr lang="es-AR" sz="2700" dirty="0" smtClean="0">
                <a:solidFill>
                  <a:schemeClr val="tx1"/>
                </a:solidFill>
              </a:rPr>
              <a:t/>
            </a:r>
            <a:br>
              <a:rPr lang="es-AR" sz="2700" dirty="0" smtClean="0">
                <a:solidFill>
                  <a:schemeClr val="tx1"/>
                </a:solidFill>
              </a:rPr>
            </a:br>
            <a:r>
              <a:rPr lang="es-AR" sz="2700" dirty="0">
                <a:solidFill>
                  <a:schemeClr val="tx1"/>
                </a:solidFill>
              </a:rPr>
              <a:t/>
            </a:r>
            <a:br>
              <a:rPr lang="es-AR" sz="2700" dirty="0">
                <a:solidFill>
                  <a:schemeClr val="tx1"/>
                </a:solidFill>
              </a:rPr>
            </a:br>
            <a:r>
              <a:rPr lang="es-AR" sz="2700" dirty="0" smtClean="0">
                <a:solidFill>
                  <a:schemeClr val="tx1"/>
                </a:solidFill>
              </a:rPr>
              <a:t>Dentro del informe GPS existen dos grupos de información</a:t>
            </a:r>
            <a:br>
              <a:rPr lang="es-AR" sz="2700" dirty="0" smtClean="0">
                <a:solidFill>
                  <a:schemeClr val="tx1"/>
                </a:solidFill>
              </a:rPr>
            </a:br>
            <a:r>
              <a:rPr lang="es-AR" sz="2700" dirty="0">
                <a:solidFill>
                  <a:schemeClr val="tx1"/>
                </a:solidFill>
              </a:rPr>
              <a:t/>
            </a:r>
            <a:br>
              <a:rPr lang="es-AR" sz="2700" dirty="0">
                <a:solidFill>
                  <a:schemeClr val="tx1"/>
                </a:solidFill>
              </a:rPr>
            </a:br>
            <a:r>
              <a:rPr lang="es-AR" sz="2700" dirty="0" smtClean="0">
                <a:solidFill>
                  <a:schemeClr val="tx1"/>
                </a:solidFill>
              </a:rPr>
              <a:t>Denominados con un </a:t>
            </a:r>
            <a:r>
              <a:rPr lang="es-AR" sz="2700" b="1" dirty="0" smtClean="0">
                <a:solidFill>
                  <a:schemeClr val="tx1"/>
                </a:solidFill>
              </a:rPr>
              <a:t>SI</a:t>
            </a:r>
            <a:r>
              <a:rPr lang="es-AR" sz="2700" dirty="0" smtClean="0">
                <a:solidFill>
                  <a:schemeClr val="tx1"/>
                </a:solidFill>
              </a:rPr>
              <a:t>= Archivos </a:t>
            </a:r>
            <a:r>
              <a:rPr lang="es-AR" sz="2700" b="1" dirty="0" smtClean="0">
                <a:solidFill>
                  <a:schemeClr val="tx1"/>
                </a:solidFill>
              </a:rPr>
              <a:t>UD</a:t>
            </a:r>
            <a:r>
              <a:rPr lang="es-AR" sz="2700" dirty="0" smtClean="0">
                <a:solidFill>
                  <a:schemeClr val="tx1"/>
                </a:solidFill>
              </a:rPr>
              <a:t> que poseen</a:t>
            </a:r>
            <a:br>
              <a:rPr lang="es-AR" sz="2700" dirty="0" smtClean="0">
                <a:solidFill>
                  <a:schemeClr val="tx1"/>
                </a:solidFill>
              </a:rPr>
            </a:br>
            <a:r>
              <a:rPr lang="es-AR" sz="2700" dirty="0" smtClean="0">
                <a:solidFill>
                  <a:schemeClr val="tx1"/>
                </a:solidFill>
              </a:rPr>
              <a:t>* Servicios con kms recorridos y recaudación. </a:t>
            </a:r>
            <a:br>
              <a:rPr lang="es-AR" sz="2700" dirty="0" smtClean="0">
                <a:solidFill>
                  <a:schemeClr val="tx1"/>
                </a:solidFill>
              </a:rPr>
            </a:br>
            <a:r>
              <a:rPr lang="es-AR" sz="2700" dirty="0" smtClean="0">
                <a:solidFill>
                  <a:schemeClr val="tx1"/>
                </a:solidFill>
              </a:rPr>
              <a:t>* Servicios con kms recorridos y sin recaudación.</a:t>
            </a:r>
            <a:br>
              <a:rPr lang="es-AR" sz="2700" dirty="0" smtClean="0">
                <a:solidFill>
                  <a:schemeClr val="tx1"/>
                </a:solidFill>
              </a:rPr>
            </a:br>
            <a:r>
              <a:rPr lang="es-AR" sz="2700" dirty="0" smtClean="0">
                <a:solidFill>
                  <a:schemeClr val="tx1"/>
                </a:solidFill>
              </a:rPr>
              <a:t>* Servicios sin kms recorridos y sin recaudación.</a:t>
            </a:r>
            <a:br>
              <a:rPr lang="es-AR" sz="2700" dirty="0" smtClean="0">
                <a:solidFill>
                  <a:schemeClr val="tx1"/>
                </a:solidFill>
              </a:rPr>
            </a:br>
            <a:r>
              <a:rPr lang="es-AR" sz="2700" dirty="0">
                <a:solidFill>
                  <a:schemeClr val="tx1"/>
                </a:solidFill>
              </a:rPr>
              <a:t/>
            </a:r>
            <a:br>
              <a:rPr lang="es-AR" sz="2700" dirty="0">
                <a:solidFill>
                  <a:schemeClr val="tx1"/>
                </a:solidFill>
              </a:rPr>
            </a:br>
            <a:r>
              <a:rPr lang="es-AR" sz="2700" dirty="0" smtClean="0">
                <a:solidFill>
                  <a:schemeClr val="tx1"/>
                </a:solidFill>
              </a:rPr>
              <a:t>Denominados con un </a:t>
            </a:r>
            <a:r>
              <a:rPr lang="es-AR" sz="2700" b="1" dirty="0" smtClean="0">
                <a:solidFill>
                  <a:schemeClr val="tx1"/>
                </a:solidFill>
              </a:rPr>
              <a:t>NO</a:t>
            </a:r>
            <a:r>
              <a:rPr lang="es-AR" sz="2700" dirty="0" smtClean="0">
                <a:solidFill>
                  <a:schemeClr val="tx1"/>
                </a:solidFill>
              </a:rPr>
              <a:t>= Archivos </a:t>
            </a:r>
            <a:r>
              <a:rPr lang="es-AR" sz="2700" b="1" dirty="0" smtClean="0">
                <a:solidFill>
                  <a:schemeClr val="tx1"/>
                </a:solidFill>
              </a:rPr>
              <a:t>UD</a:t>
            </a:r>
            <a:r>
              <a:rPr lang="es-AR" sz="2700" dirty="0" smtClean="0">
                <a:solidFill>
                  <a:schemeClr val="tx1"/>
                </a:solidFill>
              </a:rPr>
              <a:t> que poseen por lo menos un servicio sin kms recorridos y con recaudación.</a:t>
            </a: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spTree>
    <p:extLst>
      <p:ext uri="{BB962C8B-B14F-4D97-AF65-F5344CB8AC3E}">
        <p14:creationId xmlns:p14="http://schemas.microsoft.com/office/powerpoint/2010/main" val="6248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5470" y="1916832"/>
            <a:ext cx="8567010" cy="4608512"/>
          </a:xfrm>
        </p:spPr>
        <p:txBody>
          <a:bodyPr>
            <a:normAutofit/>
          </a:bodyPr>
          <a:lstStyle/>
          <a:p>
            <a:pPr algn="l"/>
            <a:r>
              <a:rPr lang="es-AR" sz="2700" dirty="0">
                <a:solidFill>
                  <a:schemeClr val="tx1"/>
                </a:solidFill>
              </a:rPr>
              <a:t>b</a:t>
            </a:r>
            <a:r>
              <a:rPr lang="es-AR" sz="2700" dirty="0" smtClean="0">
                <a:solidFill>
                  <a:schemeClr val="tx1"/>
                </a:solidFill>
              </a:rPr>
              <a:t>) </a:t>
            </a:r>
            <a:r>
              <a:rPr lang="es-AR" sz="2700" b="1" dirty="0" smtClean="0">
                <a:solidFill>
                  <a:schemeClr val="tx1"/>
                </a:solidFill>
              </a:rPr>
              <a:t>GPS – Medición de kilómetros recorridos</a:t>
            </a:r>
            <a:r>
              <a:rPr lang="es-AR" sz="2700" dirty="0">
                <a:solidFill>
                  <a:schemeClr val="tx1"/>
                </a:solidFill>
              </a:rPr>
              <a:t/>
            </a:r>
            <a:br>
              <a:rPr lang="es-AR" sz="2700" dirty="0">
                <a:solidFill>
                  <a:schemeClr val="tx1"/>
                </a:solidFill>
              </a:rPr>
            </a:br>
            <a:r>
              <a:rPr lang="es-AR" sz="2700" dirty="0" smtClean="0">
                <a:solidFill>
                  <a:schemeClr val="tx1"/>
                </a:solidFill>
              </a:rPr>
              <a:t/>
            </a:r>
            <a:br>
              <a:rPr lang="es-AR" sz="2700" dirty="0" smtClean="0">
                <a:solidFill>
                  <a:schemeClr val="tx1"/>
                </a:solidFill>
              </a:rPr>
            </a:br>
            <a:r>
              <a:rPr lang="es-AR" sz="2000" dirty="0" smtClean="0">
                <a:solidFill>
                  <a:schemeClr val="tx1"/>
                </a:solidFill>
              </a:rPr>
              <a:t>Como explicamos anteriormente se puede observar por día e interno la cantidad de kms recorridos, así mismo el correspondiente acumulado de </a:t>
            </a:r>
            <a:r>
              <a:rPr lang="es-AR" sz="2000" dirty="0" err="1" smtClean="0">
                <a:solidFill>
                  <a:schemeClr val="tx1"/>
                </a:solidFill>
              </a:rPr>
              <a:t>trxs</a:t>
            </a:r>
            <a:r>
              <a:rPr lang="es-AR" sz="2000" dirty="0" smtClean="0">
                <a:solidFill>
                  <a:schemeClr val="tx1"/>
                </a:solidFill>
              </a:rPr>
              <a:t>, recaudación y kms</a:t>
            </a:r>
            <a:r>
              <a:rPr lang="es-AR" sz="2000" dirty="0">
                <a:solidFill>
                  <a:schemeClr val="tx1"/>
                </a:solidFill>
              </a:rPr>
              <a:t> </a:t>
            </a:r>
            <a:r>
              <a:rPr lang="es-AR" sz="2000" dirty="0" smtClean="0">
                <a:solidFill>
                  <a:schemeClr val="tx1"/>
                </a:solidFill>
              </a:rPr>
              <a:t>hasta la fecha del informe. </a:t>
            </a:r>
            <a:r>
              <a:rPr lang="es-AR" sz="2700" dirty="0" smtClean="0">
                <a:solidFill>
                  <a:schemeClr val="tx1"/>
                </a:solidFill>
              </a:rPr>
              <a:t/>
            </a:r>
            <a:br>
              <a:rPr lang="es-AR" sz="2700" dirty="0" smtClean="0">
                <a:solidFill>
                  <a:schemeClr val="tx1"/>
                </a:solidFill>
              </a:rPr>
            </a:br>
            <a:r>
              <a:rPr lang="es-AR" sz="2700" dirty="0" smtClean="0">
                <a:solidFill>
                  <a:schemeClr val="tx1"/>
                </a:solidFill>
              </a:rPr>
              <a:t/>
            </a:r>
            <a:br>
              <a:rPr lang="es-AR" sz="2700" dirty="0" smtClean="0">
                <a:solidFill>
                  <a:schemeClr val="tx1"/>
                </a:solidFill>
              </a:rPr>
            </a:br>
            <a:r>
              <a:rPr lang="es-AR" sz="2700" dirty="0">
                <a:solidFill>
                  <a:schemeClr val="tx1"/>
                </a:solidFill>
              </a:rPr>
              <a:t/>
            </a:r>
            <a:br>
              <a:rPr lang="es-AR" sz="2700" dirty="0">
                <a:solidFill>
                  <a:schemeClr val="tx1"/>
                </a:solidFill>
              </a:rPr>
            </a:br>
            <a:endParaRPr lang="es-AR" sz="2400" u="sng" dirty="0">
              <a:solidFill>
                <a:schemeClr val="tx1"/>
              </a:solidFill>
            </a:endParaRPr>
          </a:p>
        </p:txBody>
      </p:sp>
      <p:sp>
        <p:nvSpPr>
          <p:cNvPr id="5" name="4 Marcador de texto"/>
          <p:cNvSpPr>
            <a:spLocks noGrp="1"/>
          </p:cNvSpPr>
          <p:nvPr>
            <p:ph type="body" idx="1"/>
          </p:nvPr>
        </p:nvSpPr>
        <p:spPr>
          <a:xfrm>
            <a:off x="1259632" y="620689"/>
            <a:ext cx="6417734" cy="720080"/>
          </a:xfrm>
        </p:spPr>
        <p:txBody>
          <a:bodyPr>
            <a:normAutofit/>
          </a:bodyPr>
          <a:lstStyle/>
          <a:p>
            <a:pPr algn="l"/>
            <a:r>
              <a:rPr lang="es-AR" sz="3200" dirty="0" smtClean="0"/>
              <a:t>Asociación Civil del Transporte </a:t>
            </a:r>
            <a:endParaRPr lang="es-AR" sz="32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609950" cy="1267002"/>
          </a:xfrm>
          <a:prstGeom prst="rect">
            <a:avLst/>
          </a:prstGeom>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3933056"/>
            <a:ext cx="822364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15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11168</TotalTime>
  <Words>400</Words>
  <Application>Microsoft Office PowerPoint</Application>
  <PresentationFormat>On-screen Show (4:3)</PresentationFormat>
  <Paragraphs>191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Forma de onda</vt:lpstr>
      <vt:lpstr>A.C.Trans   ASOCIACION CIVIL DEL TRANSPORTE  COADMINISTRADOR Y AUDITOR DEL S.U.B.E  SISTEMA ÚNICO DE BOLETO  ELECTRONICO </vt:lpstr>
      <vt:lpstr>Contenido de la Presentación  1.Quienes somos? 2. Información suministrada por ACTrans 3.Visitas a las Empresas de Transporte 4.Actividades desarrolladas por ACTrans 5.Servicios a Instrumentar 6.Como Contactarnos </vt:lpstr>
      <vt:lpstr>1. Quienes Somos?  Somos una Asociación Civil sin fines de lucro al servicio de las Empresas de Transporte asociadas, en el marco de control y co-administración del S.U.B.E.  El equipo de trabajo se conforma de distintos departamentos: Auditoría &amp; Operaciones, Sistemas &amp;Técnico Operativo y Administración.  La Información que maneja ACTrans es altamente sensible y de total confidencialidad.</vt:lpstr>
      <vt:lpstr> 2. Información suministrada por ACTrans  ACTrans recibe por parte de Nación Servicios S.A. información cualitativa y cuantitativa que permite generar los siguientes informes  a) Eliv$            - Entidad Línea Interno Validador Recaudación  b) GPS – Medición de kilómetros recorridos  c) Informe de seguimiento semanal SUBE   </vt:lpstr>
      <vt:lpstr>a) Eliv$          - Entidad Línea Interno Validador Recaudación  En este informe la ET podrá encontrar un detalle de la información diaria sobre la empresa donde se exponen identificados por línea/interno/validador la recaudación de el día en cuestión.  El informe Eliv$          posee periodicidad diaria y mensual siendo esta ultima un acumulado de las transacciones ingresadas en el mes.  El presente informe se encontrará disponible en la pagina  Web- ACTrans</vt:lpstr>
      <vt:lpstr>a) Eliv$ - Entidad Línea Interno Validador Recaudación  </vt:lpstr>
      <vt:lpstr>b) GPS – Medición de kilómetros recorridos  El presente informe posee un set de información muy valiosa para la ET. Diariamente se envía la cantidad de kilómetros recorridos registrados en los archivos UD generados en los validadores, separados por interno.  Así mismo, se informa en la medida que avanza el mes, un acumulado de:  * Cantidad de transacciones * Recaudación * Kms Acumulados </vt:lpstr>
      <vt:lpstr>b) GPS – Medición de kilómetros recorridos  Dentro del informe GPS existen dos grupos de información  Denominados con un SI= Archivos UD que poseen * Servicios con kms recorridos y recaudación.  * Servicios con kms recorridos y sin recaudación. * Servicios sin kms recorridos y sin recaudación.  Denominados con un NO= Archivos UD que poseen por lo menos un servicio sin kms recorridos y con recaudación.</vt:lpstr>
      <vt:lpstr>b) GPS – Medición de kilómetros recorridos  Como explicamos anteriormente se puede observar por día e interno la cantidad de kms recorridos, así mismo el correspondiente acumulado de trxs, recaudación y kms hasta la fecha del informe.    </vt:lpstr>
      <vt:lpstr>b) GPS – Medición de kilómetros recorridos  </vt:lpstr>
      <vt:lpstr>b) GPS – Medición de kilómetros recorridos  </vt:lpstr>
      <vt:lpstr> </vt:lpstr>
      <vt:lpstr>c) Informe de seguimiento semanal/mensual  SUBE  ACTrans confecciona semanalmente un informe de seguimiento del SUBE donde se enumeran los siguientes aspectos del sistema:  Informe de Back Office (semanal) - Inconvenientes originados en el procesamiento diario -clearing del SUBE. - Anticipos por baja transmisión y sus correspondientes ajustes. - Entidad Línea inexistente </vt:lpstr>
      <vt:lpstr> Informe semanal de Empresas/Líneas  – ACTrans web  Las distintas Empresas de Transporte registran en la Web de ACTrans todos los reclamos que encuentran críticos del funcionamiento general del SUBE. Este tipo de reclamos pueden ser de orden administrativo o técnico.  Informe de seguimiento de validadores por solución.   </vt:lpstr>
      <vt:lpstr>Transacciones realizadas en peajes con SUBE  Transacciones con Tarifa Social  Se cuantifican las transacciones con tarifa social realizadas en el sistemas, como así también se mencionan las cobradas con el beneficio y no deberían haber sido acreedoras al beneficio. Ej. misma tarjeta paga dos o mas viajes en un lapso menor a 60 segundos.    </vt:lpstr>
      <vt:lpstr>Análisis de archivos UD (Used Data)  Resumen de errores por Línea        </vt:lpstr>
      <vt:lpstr>Análisis de archivos UD (Used Data)  Detalle de validadores con secuencias faltantes, archivo ud anterior y posterior.      Así mismo se realiza un control de la secuencia de la ultima transacción del 1er archivo y la 1er transacción del archivo siguiente para así poder cuantificar la criticidad del problema.    </vt:lpstr>
      <vt:lpstr> Análisis de Cuenta Global mensual  El informe de seguimiento de la cuenta global única es de carácter mensual, en el se analizan todos los ingresos y egresos de la cuenta, la evolución de las partidas, las fluctuaciones, la solvencia,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ACTrans diariamente se llevan a cabo una serie de controles y</dc:title>
  <dc:creator>Rodrigo</dc:creator>
  <cp:lastModifiedBy>ACTrans</cp:lastModifiedBy>
  <cp:revision>158</cp:revision>
  <cp:lastPrinted>2015-11-30T17:43:28Z</cp:lastPrinted>
  <dcterms:created xsi:type="dcterms:W3CDTF">2015-03-20T13:42:12Z</dcterms:created>
  <dcterms:modified xsi:type="dcterms:W3CDTF">2017-07-06T14:24:00Z</dcterms:modified>
</cp:coreProperties>
</file>